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5" r:id="rId1"/>
  </p:sldMasterIdLst>
  <p:notesMasterIdLst>
    <p:notesMasterId r:id="rId53"/>
  </p:notesMasterIdLst>
  <p:handoutMasterIdLst>
    <p:handoutMasterId r:id="rId54"/>
  </p:handoutMasterIdLst>
  <p:sldIdLst>
    <p:sldId id="256" r:id="rId2"/>
    <p:sldId id="304" r:id="rId3"/>
    <p:sldId id="257" r:id="rId4"/>
    <p:sldId id="309" r:id="rId5"/>
    <p:sldId id="308" r:id="rId6"/>
    <p:sldId id="293" r:id="rId7"/>
    <p:sldId id="283" r:id="rId8"/>
    <p:sldId id="259" r:id="rId9"/>
    <p:sldId id="307" r:id="rId10"/>
    <p:sldId id="282" r:id="rId11"/>
    <p:sldId id="260" r:id="rId12"/>
    <p:sldId id="301" r:id="rId13"/>
    <p:sldId id="289" r:id="rId14"/>
    <p:sldId id="261" r:id="rId15"/>
    <p:sldId id="296" r:id="rId16"/>
    <p:sldId id="291" r:id="rId17"/>
    <p:sldId id="263" r:id="rId18"/>
    <p:sldId id="262" r:id="rId19"/>
    <p:sldId id="265" r:id="rId20"/>
    <p:sldId id="287" r:id="rId21"/>
    <p:sldId id="264" r:id="rId22"/>
    <p:sldId id="284" r:id="rId23"/>
    <p:sldId id="288" r:id="rId24"/>
    <p:sldId id="266" r:id="rId25"/>
    <p:sldId id="267" r:id="rId26"/>
    <p:sldId id="268" r:id="rId27"/>
    <p:sldId id="297" r:id="rId28"/>
    <p:sldId id="270" r:id="rId29"/>
    <p:sldId id="269" r:id="rId30"/>
    <p:sldId id="271" r:id="rId31"/>
    <p:sldId id="298" r:id="rId32"/>
    <p:sldId id="272" r:id="rId33"/>
    <p:sldId id="273" r:id="rId34"/>
    <p:sldId id="274" r:id="rId35"/>
    <p:sldId id="302" r:id="rId36"/>
    <p:sldId id="303" r:id="rId37"/>
    <p:sldId id="275" r:id="rId38"/>
    <p:sldId id="276" r:id="rId39"/>
    <p:sldId id="277" r:id="rId40"/>
    <p:sldId id="278" r:id="rId41"/>
    <p:sldId id="286" r:id="rId42"/>
    <p:sldId id="294" r:id="rId43"/>
    <p:sldId id="285" r:id="rId44"/>
    <p:sldId id="279" r:id="rId45"/>
    <p:sldId id="280" r:id="rId46"/>
    <p:sldId id="299" r:id="rId47"/>
    <p:sldId id="292" r:id="rId48"/>
    <p:sldId id="290" r:id="rId49"/>
    <p:sldId id="300" r:id="rId50"/>
    <p:sldId id="305" r:id="rId51"/>
    <p:sldId id="295" r:id="rId5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81491" autoAdjust="0"/>
  </p:normalViewPr>
  <p:slideViewPr>
    <p:cSldViewPr snapToGrid="0" snapToObjects="1">
      <p:cViewPr>
        <p:scale>
          <a:sx n="80" d="100"/>
          <a:sy n="80" d="100"/>
        </p:scale>
        <p:origin x="-1752" y="-4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096"/>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966DBC1A-FE60-496B-A2EC-E985585A4D72}" type="datetimeFigureOut">
              <a:rPr lang="en-US" smtClean="0"/>
              <a:t>10/9/2017</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r>
              <a:rPr lang="en-US" dirty="0" smtClean="0"/>
              <a:t>REBTDoctor.com</a:t>
            </a:r>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FA9A19C4-9E2F-42DE-9AF6-358EE835B04D}" type="slidenum">
              <a:rPr lang="en-US" smtClean="0"/>
              <a:t>‹#›</a:t>
            </a:fld>
            <a:endParaRPr lang="en-US" dirty="0"/>
          </a:p>
        </p:txBody>
      </p:sp>
    </p:spTree>
    <p:extLst>
      <p:ext uri="{BB962C8B-B14F-4D97-AF65-F5344CB8AC3E}">
        <p14:creationId xmlns:p14="http://schemas.microsoft.com/office/powerpoint/2010/main" val="7004154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7390E4DB-7118-F04D-80D5-8CD73FAF4995}" type="datetimeFigureOut">
              <a:rPr lang="en-US" smtClean="0"/>
              <a:t>10/9/2017</a:t>
            </a:fld>
            <a:endParaRPr lang="en-US" dirty="0"/>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r>
              <a:rPr lang="en-US" dirty="0" smtClean="0"/>
              <a:t>REBTDoctor.com</a:t>
            </a:r>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5D0457D0-C699-114D-9957-65BDE3096208}" type="slidenum">
              <a:rPr lang="en-US" smtClean="0"/>
              <a:t>‹#›</a:t>
            </a:fld>
            <a:endParaRPr lang="en-US" dirty="0"/>
          </a:p>
        </p:txBody>
      </p:sp>
    </p:spTree>
    <p:extLst>
      <p:ext uri="{BB962C8B-B14F-4D97-AF65-F5344CB8AC3E}">
        <p14:creationId xmlns:p14="http://schemas.microsoft.com/office/powerpoint/2010/main" val="18833451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let</a:t>
            </a:r>
            <a:r>
              <a:rPr lang="en-US" baseline="0" dirty="0" smtClean="0"/>
              <a:t> me begin by thank Don, and all the people who are helping him today, for this opportunity to speak on Rational Emotive Behavior Therapy</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7199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13</a:t>
            </a:fld>
            <a:endParaRPr lang="en-US" dirty="0"/>
          </a:p>
        </p:txBody>
      </p:sp>
    </p:spTree>
    <p:extLst>
      <p:ext uri="{BB962C8B-B14F-4D97-AF65-F5344CB8AC3E}">
        <p14:creationId xmlns:p14="http://schemas.microsoft.com/office/powerpoint/2010/main" val="282910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14</a:t>
            </a:fld>
            <a:endParaRPr lang="en-US" dirty="0"/>
          </a:p>
        </p:txBody>
      </p:sp>
    </p:spTree>
    <p:extLst>
      <p:ext uri="{BB962C8B-B14F-4D97-AF65-F5344CB8AC3E}">
        <p14:creationId xmlns:p14="http://schemas.microsoft.com/office/powerpoint/2010/main" val="15393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REBT we have</a:t>
            </a:r>
            <a:r>
              <a:rPr lang="en-US" baseline="0" dirty="0" smtClean="0"/>
              <a:t> two categories of negative emotion</a:t>
            </a:r>
          </a:p>
          <a:p>
            <a:endParaRPr lang="en-US" baseline="0" dirty="0" smtClean="0"/>
          </a:p>
          <a:p>
            <a:r>
              <a:rPr lang="en-US" baseline="0" dirty="0" smtClean="0"/>
              <a:t>Discuss the limitations of the English language and the difference between unhealthy anger, and envy and healthy anger, and envy</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402500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Epictetus once again appeals</a:t>
            </a:r>
            <a:r>
              <a:rPr lang="en-US" baseline="0" dirty="0" smtClean="0"/>
              <a:t> us to go with and adapt well to whatever adversity we are assigned. </a:t>
            </a:r>
          </a:p>
          <a:p>
            <a:r>
              <a:rPr lang="en-US" baseline="0" dirty="0" smtClean="0"/>
              <a:t>I tell my patients to strive to use REBT to live well with the adversities assigned in order to change what we can change and have some degree of happiness with whatever we cannot change.</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387554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18</a:t>
            </a:fld>
            <a:endParaRPr lang="en-US" dirty="0"/>
          </a:p>
        </p:txBody>
      </p:sp>
    </p:spTree>
    <p:extLst>
      <p:ext uri="{BB962C8B-B14F-4D97-AF65-F5344CB8AC3E}">
        <p14:creationId xmlns:p14="http://schemas.microsoft.com/office/powerpoint/2010/main" val="95450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Epictetus advocates holding ourselves accountable by seeing the profound impact our</a:t>
            </a:r>
            <a:r>
              <a:rPr lang="en-US" baseline="0" dirty="0" smtClean="0"/>
              <a:t> judgments have on our emotional reactions.</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77437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Elegant</a:t>
            </a:r>
            <a:r>
              <a:rPr lang="en-US" baseline="0" dirty="0" smtClean="0"/>
              <a:t> or</a:t>
            </a:r>
            <a:r>
              <a:rPr lang="en-US" dirty="0" smtClean="0"/>
              <a:t> succinct theory</a:t>
            </a:r>
            <a:r>
              <a:rPr lang="en-US" baseline="0" dirty="0" smtClean="0"/>
              <a:t> </a:t>
            </a:r>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20</a:t>
            </a:fld>
            <a:endParaRPr lang="en-US" dirty="0"/>
          </a:p>
        </p:txBody>
      </p:sp>
    </p:spTree>
    <p:extLst>
      <p:ext uri="{BB962C8B-B14F-4D97-AF65-F5344CB8AC3E}">
        <p14:creationId xmlns:p14="http://schemas.microsoft.com/office/powerpoint/2010/main" val="429429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21</a:t>
            </a:fld>
            <a:endParaRPr lang="en-US" dirty="0"/>
          </a:p>
        </p:txBody>
      </p:sp>
    </p:spTree>
    <p:extLst>
      <p:ext uri="{BB962C8B-B14F-4D97-AF65-F5344CB8AC3E}">
        <p14:creationId xmlns:p14="http://schemas.microsoft.com/office/powerpoint/2010/main" val="46888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in REBT focus on a type of impression or cognitions, our rigid and extreme attitudes</a:t>
            </a:r>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22</a:t>
            </a:fld>
            <a:endParaRPr lang="en-US" dirty="0"/>
          </a:p>
        </p:txBody>
      </p:sp>
    </p:spTree>
    <p:extLst>
      <p:ext uri="{BB962C8B-B14F-4D97-AF65-F5344CB8AC3E}">
        <p14:creationId xmlns:p14="http://schemas.microsoft.com/office/powerpoint/2010/main" val="143276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24</a:t>
            </a:fld>
            <a:endParaRPr lang="en-US" dirty="0"/>
          </a:p>
        </p:txBody>
      </p:sp>
    </p:spTree>
    <p:extLst>
      <p:ext uri="{BB962C8B-B14F-4D97-AF65-F5344CB8AC3E}">
        <p14:creationId xmlns:p14="http://schemas.microsoft.com/office/powerpoint/2010/main" val="157754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a:t>
            </a:fld>
            <a:endParaRPr lang="en-US" dirty="0"/>
          </a:p>
        </p:txBody>
      </p:sp>
    </p:spTree>
    <p:extLst>
      <p:ext uri="{BB962C8B-B14F-4D97-AF65-F5344CB8AC3E}">
        <p14:creationId xmlns:p14="http://schemas.microsoft.com/office/powerpoint/2010/main" val="30665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25</a:t>
            </a:fld>
            <a:endParaRPr lang="en-US" dirty="0"/>
          </a:p>
        </p:txBody>
      </p:sp>
    </p:spTree>
    <p:extLst>
      <p:ext uri="{BB962C8B-B14F-4D97-AF65-F5344CB8AC3E}">
        <p14:creationId xmlns:p14="http://schemas.microsoft.com/office/powerpoint/2010/main" val="226513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Tx/>
              <a:buChar char="-"/>
            </a:pPr>
            <a:r>
              <a:rPr lang="en-US" dirty="0" smtClean="0"/>
              <a:t>Born</a:t>
            </a:r>
            <a:r>
              <a:rPr lang="en-US" baseline="0" dirty="0" smtClean="0"/>
              <a:t> and reared to think rigidly and extremely</a:t>
            </a:r>
          </a:p>
          <a:p>
            <a:pPr marL="174056" indent="-174056">
              <a:buFontTx/>
              <a:buChar char="-"/>
            </a:pPr>
            <a:r>
              <a:rPr lang="en-US" baseline="0" dirty="0" smtClean="0"/>
              <a:t>Good news is that we also are born to think rationally</a:t>
            </a:r>
          </a:p>
          <a:p>
            <a:pPr marL="174056" indent="-174056">
              <a:buFontTx/>
              <a:buChar char="-"/>
            </a:pPr>
            <a:r>
              <a:rPr lang="en-US" baseline="0" dirty="0" smtClean="0"/>
              <a:t>People will vary in the relative balance between the inclination they have to hold rigid and extreme attitudes relative to the inclination they have to feel flexible and non-extreme attitudes</a:t>
            </a:r>
          </a:p>
          <a:p>
            <a:pPr marL="174056" indent="-174056">
              <a:buFontTx/>
              <a:buChar char="-"/>
            </a:pPr>
            <a:r>
              <a:rPr lang="en-US" baseline="0" dirty="0" smtClean="0"/>
              <a:t>So irrational thinking in the form of holding rigid and extreme attitudes is part of the human condition</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75361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28</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95254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29</a:t>
            </a:fld>
            <a:endParaRPr lang="en-US" dirty="0"/>
          </a:p>
        </p:txBody>
      </p:sp>
    </p:spTree>
    <p:extLst>
      <p:ext uri="{BB962C8B-B14F-4D97-AF65-F5344CB8AC3E}">
        <p14:creationId xmlns:p14="http://schemas.microsoft.com/office/powerpoint/2010/main" val="214545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30</a:t>
            </a:fld>
            <a:endParaRPr lang="en-US" dirty="0"/>
          </a:p>
        </p:txBody>
      </p:sp>
    </p:spTree>
    <p:extLst>
      <p:ext uri="{BB962C8B-B14F-4D97-AF65-F5344CB8AC3E}">
        <p14:creationId xmlns:p14="http://schemas.microsoft.com/office/powerpoint/2010/main" val="157799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31</a:t>
            </a:fld>
            <a:endParaRPr lang="en-US" dirty="0"/>
          </a:p>
        </p:txBody>
      </p:sp>
    </p:spTree>
    <p:extLst>
      <p:ext uri="{BB962C8B-B14F-4D97-AF65-F5344CB8AC3E}">
        <p14:creationId xmlns:p14="http://schemas.microsoft.com/office/powerpoint/2010/main" val="2104321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32</a:t>
            </a:fld>
            <a:endParaRPr lang="en-US" dirty="0"/>
          </a:p>
        </p:txBody>
      </p:sp>
    </p:spTree>
    <p:extLst>
      <p:ext uri="{BB962C8B-B14F-4D97-AF65-F5344CB8AC3E}">
        <p14:creationId xmlns:p14="http://schemas.microsoft.com/office/powerpoint/2010/main" val="369941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33</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591963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34</a:t>
            </a:fld>
            <a:endParaRPr lang="en-US" dirty="0"/>
          </a:p>
        </p:txBody>
      </p:sp>
    </p:spTree>
    <p:extLst>
      <p:ext uri="{BB962C8B-B14F-4D97-AF65-F5344CB8AC3E}">
        <p14:creationId xmlns:p14="http://schemas.microsoft.com/office/powerpoint/2010/main" val="418733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36</a:t>
            </a:fld>
            <a:endParaRPr lang="en-US" dirty="0"/>
          </a:p>
        </p:txBody>
      </p:sp>
    </p:spTree>
    <p:extLst>
      <p:ext uri="{BB962C8B-B14F-4D97-AF65-F5344CB8AC3E}">
        <p14:creationId xmlns:p14="http://schemas.microsoft.com/office/powerpoint/2010/main" val="39613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0. Discuss your background and how you came to be interested in Stoicism</a:t>
            </a:r>
          </a:p>
          <a:p>
            <a:endParaRPr lang="en-US" baseline="0" dirty="0" smtClean="0"/>
          </a:p>
          <a:p>
            <a:pPr defTabSz="928299">
              <a:defRPr/>
            </a:pPr>
            <a:r>
              <a:rPr lang="en-US" dirty="0" smtClean="0"/>
              <a:t>Two</a:t>
            </a:r>
            <a:r>
              <a:rPr lang="en-US" baseline="0" dirty="0" smtClean="0"/>
              <a:t> goals for my presentation:</a:t>
            </a:r>
          </a:p>
          <a:p>
            <a:endParaRPr lang="en-US" baseline="0" dirty="0" smtClean="0"/>
          </a:p>
          <a:p>
            <a:endParaRPr lang="en-US" baseline="0" dirty="0" smtClean="0"/>
          </a:p>
          <a:p>
            <a:pPr marL="232075" indent="-232075">
              <a:buAutoNum type="arabicPeriod"/>
            </a:pPr>
            <a:r>
              <a:rPr lang="en-US" baseline="0" dirty="0" smtClean="0"/>
              <a:t>To show you how many of the roots of REBT lie Stoicism and to accomplish this I will use the words of Epictetus throughout this presentation</a:t>
            </a:r>
          </a:p>
          <a:p>
            <a:pPr marL="232075" indent="-232075">
              <a:buAutoNum type="arabicPeriod"/>
            </a:pPr>
            <a:r>
              <a:rPr lang="en-US" baseline="0" dirty="0" smtClean="0"/>
              <a:t>To introduce you to the fundamental concepts of REBT</a:t>
            </a:r>
          </a:p>
          <a:p>
            <a:pPr marL="232075" indent="-232075">
              <a:buAutoNum type="arabicPeriod"/>
            </a:pPr>
            <a:r>
              <a:rPr lang="en-US" baseline="0" dirty="0" smtClean="0"/>
              <a:t>To show you that REBT is a tool that helps people implement Stoic thinking by attacking the attitudes block implementation and teaching attitudes that facilitate implementation of Stoic thinking</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090629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37</a:t>
            </a:fld>
            <a:endParaRPr lang="en-US" dirty="0"/>
          </a:p>
        </p:txBody>
      </p:sp>
    </p:spTree>
    <p:extLst>
      <p:ext uri="{BB962C8B-B14F-4D97-AF65-F5344CB8AC3E}">
        <p14:creationId xmlns:p14="http://schemas.microsoft.com/office/powerpoint/2010/main" val="152329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38</a:t>
            </a:fld>
            <a:endParaRPr lang="en-US" dirty="0"/>
          </a:p>
        </p:txBody>
      </p:sp>
    </p:spTree>
    <p:extLst>
      <p:ext uri="{BB962C8B-B14F-4D97-AF65-F5344CB8AC3E}">
        <p14:creationId xmlns:p14="http://schemas.microsoft.com/office/powerpoint/2010/main" val="423317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39</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540410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As you can see when REBT teaches people to develop</a:t>
            </a:r>
            <a:r>
              <a:rPr lang="en-US" baseline="0" dirty="0" smtClean="0"/>
              <a:t> unconditional life-acceptance they are teaching people to live in a way consistent with Epictetus’s previous quote "Don't</a:t>
            </a:r>
            <a:r>
              <a:rPr lang="en-US" i="1" dirty="0" smtClean="0"/>
              <a:t> hope that events will turn out the way you want, welcome events in whichever way they happen: This is the path to peace.”</a:t>
            </a:r>
          </a:p>
          <a:p>
            <a:endParaRPr lang="en-US" dirty="0" smtClean="0"/>
          </a:p>
          <a:p>
            <a:r>
              <a:rPr lang="en-US" dirty="0" smtClean="0"/>
              <a:t>Going back to rigid attitudes the REBT therapist</a:t>
            </a:r>
            <a:r>
              <a:rPr lang="en-US" baseline="0" dirty="0" smtClean="0"/>
              <a:t> regularly disputes the irrational attitude “That life should not be so difficult, unfair, complex, etc.” which thereby helps the client in the words of Epictetus “welcome what happens...” and to thereby find peace.</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40</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32177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perhaps Ellis’s inspiration for the concept of unconditional self-acceptance which we teach by attacking rigid and extreme attitudes often</a:t>
            </a:r>
            <a:r>
              <a:rPr lang="en-US" baseline="0" dirty="0" smtClean="0"/>
              <a:t> help by clients such as:</a:t>
            </a:r>
          </a:p>
          <a:p>
            <a:endParaRPr lang="en-US" baseline="0" dirty="0" smtClean="0"/>
          </a:p>
          <a:p>
            <a:pPr marL="232075" indent="-232075">
              <a:buAutoNum type="arabicPeriod"/>
            </a:pPr>
            <a:r>
              <a:rPr lang="en-US" baseline="0" dirty="0" smtClean="0"/>
              <a:t>I need the approval of significant others.</a:t>
            </a:r>
          </a:p>
          <a:p>
            <a:pPr marL="232075" indent="-232075">
              <a:buAutoNum type="arabicPeriod"/>
            </a:pPr>
            <a:r>
              <a:rPr lang="en-US" baseline="0" dirty="0" smtClean="0"/>
              <a:t>My human worth is related to how well accepted I am by others.</a:t>
            </a:r>
          </a:p>
          <a:p>
            <a:pPr marL="232075" indent="-232075">
              <a:buAutoNum type="arabicPeriod"/>
            </a:pPr>
            <a:endParaRPr lang="en-US" baseline="0" dirty="0" smtClean="0"/>
          </a:p>
          <a:p>
            <a:pPr marL="232075" indent="-232075">
              <a:buAutoNum type="arabicPeriod"/>
            </a:pPr>
            <a:r>
              <a:rPr lang="en-US" baseline="0" dirty="0" smtClean="0"/>
              <a:t>Instead REBT advocates attitudes like: </a:t>
            </a:r>
            <a:r>
              <a:rPr lang="en-US" i="1" baseline="0" dirty="0" smtClean="0"/>
              <a:t>“I want the approval of significant others but I need it in order to accept myself. I am worthy independent of others acceptance and approval of me.”</a:t>
            </a:r>
          </a:p>
        </p:txBody>
      </p:sp>
      <p:sp>
        <p:nvSpPr>
          <p:cNvPr id="4" name="Slide Number Placeholder 3"/>
          <p:cNvSpPr>
            <a:spLocks noGrp="1"/>
          </p:cNvSpPr>
          <p:nvPr>
            <p:ph type="sldNum" sz="quarter" idx="10"/>
          </p:nvPr>
        </p:nvSpPr>
        <p:spPr/>
        <p:txBody>
          <a:bodyPr/>
          <a:lstStyle/>
          <a:p>
            <a:fld id="{5D0457D0-C699-114D-9957-65BDE3096208}" type="slidenum">
              <a:rPr lang="en-US" smtClean="0"/>
              <a:t>41</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3412501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Acceptance</a:t>
            </a:r>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42</a:t>
            </a:fld>
            <a:endParaRPr lang="en-US" dirty="0"/>
          </a:p>
        </p:txBody>
      </p:sp>
    </p:spTree>
    <p:extLst>
      <p:ext uri="{BB962C8B-B14F-4D97-AF65-F5344CB8AC3E}">
        <p14:creationId xmlns:p14="http://schemas.microsoft.com/office/powerpoint/2010/main" val="1139555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43</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3378156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44</a:t>
            </a:fld>
            <a:endParaRPr lang="en-US" dirty="0"/>
          </a:p>
        </p:txBody>
      </p:sp>
    </p:spTree>
    <p:extLst>
      <p:ext uri="{BB962C8B-B14F-4D97-AF65-F5344CB8AC3E}">
        <p14:creationId xmlns:p14="http://schemas.microsoft.com/office/powerpoint/2010/main" val="90137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45</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903964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46</a:t>
            </a:fld>
            <a:endParaRPr lang="en-US" dirty="0"/>
          </a:p>
        </p:txBody>
      </p:sp>
    </p:spTree>
    <p:extLst>
      <p:ext uri="{BB962C8B-B14F-4D97-AF65-F5344CB8AC3E}">
        <p14:creationId xmlns:p14="http://schemas.microsoft.com/office/powerpoint/2010/main" val="339114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1" dirty="0" smtClean="0"/>
              <a:t>quote</a:t>
            </a:r>
            <a:r>
              <a:rPr lang="en-US" baseline="0" dirty="0" smtClean="0"/>
              <a:t> was often use by Ellis to introduce his work in print or during lectures</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229214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a:buFont typeface="+mj-lt"/>
              <a:buAutoNum type="arabicPeriod"/>
            </a:pPr>
            <a:r>
              <a:rPr lang="en-US" dirty="0" smtClean="0"/>
              <a:t>Unfortunately time does not permit to show you quotes which support these 12 values</a:t>
            </a:r>
          </a:p>
          <a:p>
            <a:pPr marL="232075" indent="-232075">
              <a:buFont typeface="+mj-lt"/>
              <a:buAutoNum type="arabicPeriod"/>
            </a:pPr>
            <a:r>
              <a:rPr lang="en-US" dirty="0" smtClean="0"/>
              <a:t>However, values</a:t>
            </a:r>
            <a:r>
              <a:rPr lang="en-US" baseline="0" dirty="0" smtClean="0"/>
              <a:t> 4 High frustration and discomfort tolerance AND value 10 Long-range hedonism are nicely taught by Epictetus in this somewhat lengthy quote</a:t>
            </a:r>
          </a:p>
          <a:p>
            <a:pPr marL="232075" indent="-232075">
              <a:buFont typeface="+mj-lt"/>
              <a:buAutoNum type="arabicPeriod"/>
            </a:pPr>
            <a:r>
              <a:rPr lang="en-US" baseline="0" dirty="0" smtClean="0"/>
              <a:t>In REBT we teach the rational attitude that</a:t>
            </a:r>
          </a:p>
          <a:p>
            <a:pPr marL="696224" lvl="1" indent="-232075">
              <a:buFont typeface="Arial" panose="020B0604020202020204" pitchFamily="34" charset="0"/>
              <a:buChar char="•"/>
            </a:pPr>
            <a:r>
              <a:rPr lang="en-US" baseline="0" dirty="0" smtClean="0"/>
              <a:t>Abstaining from the indulgence of a pleasurable act may be uncomfortable but is NOT unbearable. When it is worth it in the long run to forgo short-term pleasure for long-term gain REBT teaches a rational attitude that frees us to have greater pleasure or less pain in the long term</a:t>
            </a:r>
          </a:p>
          <a:p>
            <a:pPr marL="232075" indent="-232075">
              <a:buFont typeface="+mj-lt"/>
              <a:buAutoNum type="arabicPeriod"/>
            </a:pPr>
            <a:r>
              <a:rPr lang="en-US" baseline="0" dirty="0" smtClean="0"/>
              <a:t>As you can see words of Epictetus support this value found within REBT</a:t>
            </a:r>
            <a:endParaRPr lang="en-US" dirty="0" smtClean="0"/>
          </a:p>
          <a:p>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47</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251295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a:t>
            </a:r>
            <a:r>
              <a:rPr lang="en-US" baseline="0" dirty="0" smtClean="0"/>
              <a:t> are here because we want to get on and stay on a path to peace</a:t>
            </a:r>
          </a:p>
          <a:p>
            <a:r>
              <a:rPr lang="en-US" baseline="0" dirty="0" smtClean="0"/>
              <a:t>REBT can help you do that</a:t>
            </a:r>
          </a:p>
          <a:p>
            <a:r>
              <a:rPr lang="en-US" baseline="0" dirty="0" smtClean="0"/>
              <a:t>It is a well packaged</a:t>
            </a:r>
          </a:p>
          <a:p>
            <a:r>
              <a:rPr lang="en-US" baseline="0" dirty="0" smtClean="0"/>
              <a:t>Easy to learn philosophical tool </a:t>
            </a:r>
          </a:p>
          <a:p>
            <a:r>
              <a:rPr lang="en-US" baseline="0" dirty="0" smtClean="0"/>
              <a:t>Which will aid you in your practice of Stoicism</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48</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579704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REBTDoctor.com</a:t>
            </a:r>
            <a:endParaRPr lang="en-US" dirty="0"/>
          </a:p>
        </p:txBody>
      </p:sp>
      <p:sp>
        <p:nvSpPr>
          <p:cNvPr id="5" name="Slide Number Placeholder 4"/>
          <p:cNvSpPr>
            <a:spLocks noGrp="1"/>
          </p:cNvSpPr>
          <p:nvPr>
            <p:ph type="sldNum" sz="quarter" idx="11"/>
          </p:nvPr>
        </p:nvSpPr>
        <p:spPr/>
        <p:txBody>
          <a:bodyPr/>
          <a:lstStyle/>
          <a:p>
            <a:fld id="{5D0457D0-C699-114D-9957-65BDE3096208}" type="slidenum">
              <a:rPr lang="en-US" smtClean="0"/>
              <a:t>51</a:t>
            </a:fld>
            <a:endParaRPr lang="en-US" dirty="0"/>
          </a:p>
        </p:txBody>
      </p:sp>
    </p:spTree>
    <p:extLst>
      <p:ext uri="{BB962C8B-B14F-4D97-AF65-F5344CB8AC3E}">
        <p14:creationId xmlns:p14="http://schemas.microsoft.com/office/powerpoint/2010/main" val="284077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REBT we teach</a:t>
            </a:r>
            <a:r>
              <a:rPr lang="en-US" baseline="0" dirty="0" smtClean="0"/>
              <a:t> people to focus on controlling what they can control which is their attitudes about what happens to them. </a:t>
            </a:r>
          </a:p>
          <a:p>
            <a:endParaRPr lang="en-US" baseline="0" dirty="0" smtClean="0"/>
          </a:p>
          <a:p>
            <a:r>
              <a:rPr lang="en-US" baseline="0" dirty="0" smtClean="0"/>
              <a:t>Ellis used to teach that people spend time trying to change other people instead of changing what was very much under their direct control which was themselves and their attitudes and reactions towards other people and adversity</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99337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in Stoicism – REBT teaches adversity in and of itself is insufficient to produce emotional disturbance…</a:t>
            </a:r>
          </a:p>
          <a:p>
            <a:endParaRPr lang="en-US" baseline="0" dirty="0" smtClean="0"/>
          </a:p>
          <a:p>
            <a:r>
              <a:rPr lang="en-US" baseline="0" dirty="0" smtClean="0"/>
              <a:t>Define emotional disturbance:</a:t>
            </a:r>
          </a:p>
          <a:p>
            <a:endParaRPr lang="en-US" baseline="0" dirty="0" smtClean="0"/>
          </a:p>
          <a:p>
            <a:pPr marL="232075" indent="-232075">
              <a:buFont typeface="+mj-lt"/>
              <a:buAutoNum type="arabicPeriod"/>
            </a:pPr>
            <a:r>
              <a:rPr lang="en-US" baseline="0" dirty="0" smtClean="0"/>
              <a:t>Self-defeating</a:t>
            </a:r>
          </a:p>
          <a:p>
            <a:pPr marL="232075" indent="-232075">
              <a:buFont typeface="+mj-lt"/>
              <a:buAutoNum type="arabicPeriod"/>
            </a:pPr>
            <a:r>
              <a:rPr lang="en-US" baseline="0" dirty="0" smtClean="0"/>
              <a:t>Undermines our effort to survive and experience happiness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10306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a:t>
            </a:r>
            <a:r>
              <a:rPr lang="en-US" baseline="0" dirty="0" smtClean="0"/>
              <a:t> ABC heuristic</a:t>
            </a:r>
          </a:p>
          <a:p>
            <a:endParaRPr lang="en-US" baseline="0" dirty="0" smtClean="0"/>
          </a:p>
          <a:p>
            <a:r>
              <a:rPr lang="en-US" dirty="0"/>
              <a:t> Ellis introduced the ABC model of emotion which is a useful framework for showing people that adversity in and of itself is insufficient to cause emotional disturbance.</a:t>
            </a:r>
          </a:p>
        </p:txBody>
      </p:sp>
      <p:sp>
        <p:nvSpPr>
          <p:cNvPr id="4" name="Slide Number Placeholder 3"/>
          <p:cNvSpPr>
            <a:spLocks noGrp="1"/>
          </p:cNvSpPr>
          <p:nvPr>
            <p:ph type="sldNum" sz="quarter" idx="10"/>
          </p:nvPr>
        </p:nvSpPr>
        <p:spPr/>
        <p:txBody>
          <a:bodyPr/>
          <a:lstStyle/>
          <a:p>
            <a:fld id="{5D0457D0-C699-114D-9957-65BDE3096208}"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33744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Consistent</a:t>
            </a:r>
            <a:r>
              <a:rPr lang="en-US" baseline="0" dirty="0" smtClean="0"/>
              <a:t> with Stoicism negative emotion is part of the human condition and is not to be eliminated</a:t>
            </a:r>
          </a:p>
          <a:p>
            <a:endParaRPr lang="en-US" baseline="0" dirty="0" smtClean="0"/>
          </a:p>
          <a:p>
            <a:r>
              <a:rPr lang="en-US" baseline="0" dirty="0" smtClean="0"/>
              <a:t>Negative emotions can be healthy, self-helping and motivate us to change what we can change</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27776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REBT we have</a:t>
            </a:r>
            <a:r>
              <a:rPr lang="en-US" baseline="0" dirty="0" smtClean="0"/>
              <a:t> two categories of negative emotion</a:t>
            </a:r>
          </a:p>
          <a:p>
            <a:endParaRPr lang="en-US" baseline="0" dirty="0" smtClean="0"/>
          </a:p>
          <a:p>
            <a:r>
              <a:rPr lang="en-US" baseline="0" dirty="0" smtClean="0"/>
              <a:t>Discuss the limitations of the English language and the difference between unhealthy anger, jealousy and envy and healthy anger, jealousy, and anger</a:t>
            </a:r>
            <a:endParaRPr lang="en-US" dirty="0"/>
          </a:p>
        </p:txBody>
      </p:sp>
      <p:sp>
        <p:nvSpPr>
          <p:cNvPr id="4" name="Slide Number Placeholder 3"/>
          <p:cNvSpPr>
            <a:spLocks noGrp="1"/>
          </p:cNvSpPr>
          <p:nvPr>
            <p:ph type="sldNum" sz="quarter" idx="10"/>
          </p:nvPr>
        </p:nvSpPr>
        <p:spPr/>
        <p:txBody>
          <a:bodyPr/>
          <a:lstStyle/>
          <a:p>
            <a:fld id="{5D0457D0-C699-114D-9957-65BDE3096208}"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Tree>
    <p:extLst>
      <p:ext uri="{BB962C8B-B14F-4D97-AF65-F5344CB8AC3E}">
        <p14:creationId xmlns:p14="http://schemas.microsoft.com/office/powerpoint/2010/main" val="133612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83D30FC-5FB5-8743-BE00-98E6ECC103FD}" type="datetime1">
              <a:rPr lang="en-US" smtClean="0"/>
              <a:t>10/9/2017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dirty="0" smtClean="0"/>
              <a:t>REBTDoctor.com</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ECD9B-33EB-FF43-98AF-721E9D8E9881}" type="datetime1">
              <a:rPr lang="en-US" smtClean="0"/>
              <a:t>10/9/2017</a:t>
            </a:fld>
            <a:endParaRPr lang="en-US" dirty="0"/>
          </a:p>
        </p:txBody>
      </p:sp>
      <p:sp>
        <p:nvSpPr>
          <p:cNvPr id="6" name="Footer Placeholder 5"/>
          <p:cNvSpPr>
            <a:spLocks noGrp="1"/>
          </p:cNvSpPr>
          <p:nvPr>
            <p:ph type="ftr" sz="quarter" idx="11"/>
          </p:nvPr>
        </p:nvSpPr>
        <p:spPr/>
        <p:txBody>
          <a:bodyPr/>
          <a:lstStyle/>
          <a:p>
            <a:r>
              <a:rPr lang="en-US" dirty="0" smtClean="0"/>
              <a:t>REBTDoctor.com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6C84528-712E-1641-87D6-AD0B3A0A8A69}" type="datetime1">
              <a:rPr lang="en-US" smtClean="0"/>
              <a:t>10/9/2017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smtClean="0"/>
              <a:t>REBTDoctor.com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1B6F11D-1802-7A4C-BC73-A9CE1FC096C5}" type="datetime1">
              <a:rPr lang="en-US" smtClean="0"/>
              <a:t>10/9/2017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dirty="0" smtClean="0"/>
              <a:t>REBTDoctor.com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B517766-3405-EF4B-B312-BC4173C3F978}" type="datetime1">
              <a:rPr lang="en-US" smtClean="0"/>
              <a:t>10/9/2017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dirty="0" smtClean="0"/>
              <a:t>REBTDoctor.com</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29E263-2369-664E-B45F-01BCEC9FF395}" type="datetime1">
              <a:rPr lang="en-US" smtClean="0"/>
              <a:t>10/9/2017</a:t>
            </a:fld>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F38EB28-6F9B-C842-A1E4-F2F85D00EB57}" type="datetime1">
              <a:rPr lang="en-US" smtClean="0"/>
              <a:t>10/9/2017</a:t>
            </a:fld>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081B25-3A88-AB41-B700-56C670E309EE}" type="datetime1">
              <a:rPr lang="en-US" smtClean="0"/>
              <a:t>10/9/2017</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A7F5F38-8EA8-454F-898C-D6F7060939E3}" type="datetime1">
              <a:rPr lang="en-US" smtClean="0"/>
              <a:t>10/9/2017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dirty="0" smtClean="0"/>
              <a:t>REBTDoctor.com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1C3691-7480-E346-8F4F-24CB37356AC7}" type="datetime1">
              <a:rPr lang="en-US" smtClean="0"/>
              <a:t>10/9/2017</a:t>
            </a:fld>
            <a:endParaRPr lang="en-US" dirty="0"/>
          </a:p>
        </p:txBody>
      </p:sp>
      <p:sp>
        <p:nvSpPr>
          <p:cNvPr id="5" name="Footer Placeholder 4"/>
          <p:cNvSpPr>
            <a:spLocks noGrp="1"/>
          </p:cNvSpPr>
          <p:nvPr>
            <p:ph type="ftr" sz="quarter" idx="11"/>
          </p:nvPr>
        </p:nvSpPr>
        <p:spPr/>
        <p:txBody>
          <a:bodyPr/>
          <a:lstStyle/>
          <a:p>
            <a:r>
              <a:rPr lang="en-US" dirty="0" smtClean="0"/>
              <a:t>REBTDoctor.com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135987-435C-F346-8550-4BB4231F2D6E}" type="datetime1">
              <a:rPr lang="en-US" smtClean="0"/>
              <a:t>10/9/2017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dirty="0" smtClean="0"/>
              <a:t>REBTDoctor.com</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3098AD-DA2A-274F-886F-E558048E8062}" type="datetime1">
              <a:rPr lang="en-US" smtClean="0"/>
              <a:t>10/9/2017</a:t>
            </a:fld>
            <a:endParaRPr lang="en-US" dirty="0"/>
          </a:p>
        </p:txBody>
      </p:sp>
      <p:sp>
        <p:nvSpPr>
          <p:cNvPr id="6" name="Footer Placeholder 5"/>
          <p:cNvSpPr>
            <a:spLocks noGrp="1"/>
          </p:cNvSpPr>
          <p:nvPr>
            <p:ph type="ftr" sz="quarter" idx="11"/>
          </p:nvPr>
        </p:nvSpPr>
        <p:spPr/>
        <p:txBody>
          <a:bodyPr/>
          <a:lstStyle/>
          <a:p>
            <a:r>
              <a:rPr lang="en-US" dirty="0" smtClean="0"/>
              <a:t>REBTDoctor.com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61CAF0-5F7D-9345-9E8F-49BF961CA3AC}" type="datetime1">
              <a:rPr lang="en-US" smtClean="0"/>
              <a:t>10/9/2017</a:t>
            </a:fld>
            <a:endParaRPr lang="en-US" dirty="0"/>
          </a:p>
        </p:txBody>
      </p:sp>
      <p:sp>
        <p:nvSpPr>
          <p:cNvPr id="8" name="Footer Placeholder 7"/>
          <p:cNvSpPr>
            <a:spLocks noGrp="1"/>
          </p:cNvSpPr>
          <p:nvPr>
            <p:ph type="ftr" sz="quarter" idx="11"/>
          </p:nvPr>
        </p:nvSpPr>
        <p:spPr/>
        <p:txBody>
          <a:bodyPr/>
          <a:lstStyle/>
          <a:p>
            <a:r>
              <a:rPr lang="en-US" dirty="0" smtClean="0"/>
              <a:t>REBTDoctor.com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450A5C-17D0-DE46-9FE6-C214DBC355BD}" type="datetime1">
              <a:rPr lang="en-US" smtClean="0"/>
              <a:t>10/9/2017</a:t>
            </a:fld>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BFC8B-F3F5-ED44-AAEB-748FB74D29C9}" type="datetime1">
              <a:rPr lang="en-US" smtClean="0"/>
              <a:t>10/9/2017</a:t>
            </a:fld>
            <a:endParaRPr lang="en-US" dirty="0"/>
          </a:p>
        </p:txBody>
      </p:sp>
      <p:sp>
        <p:nvSpPr>
          <p:cNvPr id="3" name="Footer Placeholder 2"/>
          <p:cNvSpPr>
            <a:spLocks noGrp="1"/>
          </p:cNvSpPr>
          <p:nvPr>
            <p:ph type="ftr" sz="quarter" idx="11"/>
          </p:nvPr>
        </p:nvSpPr>
        <p:spPr/>
        <p:txBody>
          <a:bodyPr/>
          <a:lstStyle/>
          <a:p>
            <a:r>
              <a:rPr lang="en-US" dirty="0" smtClean="0"/>
              <a:t>REBTDoctor.com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EBDDD-C29C-2146-BC4C-8CA9E215172E}" type="datetime1">
              <a:rPr lang="en-US" smtClean="0"/>
              <a:t>10/9/2017</a:t>
            </a:fld>
            <a:endParaRPr lang="en-US" dirty="0"/>
          </a:p>
        </p:txBody>
      </p:sp>
      <p:sp>
        <p:nvSpPr>
          <p:cNvPr id="6" name="Footer Placeholder 5"/>
          <p:cNvSpPr>
            <a:spLocks noGrp="1"/>
          </p:cNvSpPr>
          <p:nvPr>
            <p:ph type="ftr" sz="quarter" idx="11"/>
          </p:nvPr>
        </p:nvSpPr>
        <p:spPr/>
        <p:txBody>
          <a:bodyPr/>
          <a:lstStyle/>
          <a:p>
            <a:r>
              <a:rPr lang="en-US" dirty="0" smtClean="0"/>
              <a:t>REBTDoctor.com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2117D-D4C1-B240-9FB4-4EA68713EED3}" type="datetime1">
              <a:rPr lang="en-US" smtClean="0"/>
              <a:t>10/9/2017</a:t>
            </a:fld>
            <a:endParaRPr lang="en-US" dirty="0"/>
          </a:p>
        </p:txBody>
      </p:sp>
      <p:sp>
        <p:nvSpPr>
          <p:cNvPr id="6" name="Footer Placeholder 5"/>
          <p:cNvSpPr>
            <a:spLocks noGrp="1"/>
          </p:cNvSpPr>
          <p:nvPr>
            <p:ph type="ftr" sz="quarter" idx="11"/>
          </p:nvPr>
        </p:nvSpPr>
        <p:spPr/>
        <p:txBody>
          <a:bodyPr/>
          <a:lstStyle/>
          <a:p>
            <a:r>
              <a:rPr lang="en-US" dirty="0" smtClean="0"/>
              <a:t>REBTDoctor.com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43989F-32F4-E548-8D0E-7F7B5F750117}" type="datetime1">
              <a:rPr lang="en-US" smtClean="0"/>
              <a:t>10/9/2017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smtClean="0"/>
              <a:t>REBTDoctor.com</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994637"/>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Rational Emotive Behavior Therapy in the Words of Epictetus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solidFill>
                  <a:schemeClr val="accent2"/>
                </a:solidFill>
              </a:rPr>
              <a:t>Walter J. Matweychuk, Ph.D.</a:t>
            </a:r>
          </a:p>
          <a:p>
            <a:r>
              <a:rPr lang="en-US" dirty="0" smtClean="0">
                <a:solidFill>
                  <a:schemeClr val="accent2"/>
                </a:solidFill>
              </a:rPr>
              <a:t>REBTDoctor.com</a:t>
            </a:r>
            <a:endParaRPr lang="en-US" dirty="0">
              <a:solidFill>
                <a:schemeClr val="accent2"/>
              </a:solidFill>
            </a:endParaRPr>
          </a:p>
        </p:txBody>
      </p:sp>
    </p:spTree>
    <p:extLst>
      <p:ext uri="{BB962C8B-B14F-4D97-AF65-F5344CB8AC3E}">
        <p14:creationId xmlns:p14="http://schemas.microsoft.com/office/powerpoint/2010/main" val="117044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ABC Model of Disturbance</a:t>
            </a:r>
            <a:endParaRPr lang="en-US" dirty="0"/>
          </a:p>
        </p:txBody>
      </p:sp>
      <p:sp>
        <p:nvSpPr>
          <p:cNvPr id="3" name="Content Placeholder 2"/>
          <p:cNvSpPr>
            <a:spLocks noGrp="1"/>
          </p:cNvSpPr>
          <p:nvPr>
            <p:ph idx="1"/>
          </p:nvPr>
        </p:nvSpPr>
        <p:spPr/>
        <p:txBody>
          <a:bodyPr/>
          <a:lstStyle/>
          <a:p>
            <a:r>
              <a:rPr lang="en-US" b="1" dirty="0" smtClean="0"/>
              <a:t>A</a:t>
            </a:r>
            <a:r>
              <a:rPr lang="en-US" dirty="0" smtClean="0"/>
              <a:t> = Adversity</a:t>
            </a:r>
          </a:p>
          <a:p>
            <a:endParaRPr lang="en-US" dirty="0"/>
          </a:p>
          <a:p>
            <a:r>
              <a:rPr lang="en-US" b="1" dirty="0" smtClean="0"/>
              <a:t>B</a:t>
            </a:r>
            <a:r>
              <a:rPr lang="en-US" dirty="0" smtClean="0"/>
              <a:t> = Basic </a:t>
            </a:r>
            <a:r>
              <a:rPr lang="en-US" b="1" i="1" dirty="0" smtClean="0">
                <a:solidFill>
                  <a:schemeClr val="accent2"/>
                </a:solidFill>
              </a:rPr>
              <a:t>Attitudes about adversity </a:t>
            </a:r>
            <a:r>
              <a:rPr lang="en-US" i="1" dirty="0" smtClean="0"/>
              <a:t>(i.e. rigid and extreme attitudes)</a:t>
            </a:r>
          </a:p>
          <a:p>
            <a:endParaRPr lang="en-US" dirty="0"/>
          </a:p>
          <a:p>
            <a:r>
              <a:rPr lang="en-US" b="1" dirty="0" smtClean="0"/>
              <a:t>C</a:t>
            </a:r>
            <a:r>
              <a:rPr lang="en-US" dirty="0" smtClean="0"/>
              <a:t> = Emotional consequences </a:t>
            </a:r>
          </a:p>
          <a:p>
            <a:endParaRPr lang="en-US" dirty="0"/>
          </a:p>
          <a:p>
            <a:pPr marL="0" indent="0">
              <a:buNone/>
            </a:pPr>
            <a:r>
              <a:rPr lang="en-US" dirty="0" smtClean="0"/>
              <a:t>Note: </a:t>
            </a:r>
            <a:r>
              <a:rPr lang="en-US" b="1" i="1" dirty="0" smtClean="0">
                <a:solidFill>
                  <a:schemeClr val="accent2"/>
                </a:solidFill>
              </a:rPr>
              <a:t>Before</a:t>
            </a:r>
            <a:r>
              <a:rPr lang="en-US" dirty="0" smtClean="0"/>
              <a:t> REBT therapy people will often </a:t>
            </a:r>
            <a:r>
              <a:rPr lang="en-US" b="1" i="1" dirty="0" smtClean="0">
                <a:solidFill>
                  <a:schemeClr val="accent2"/>
                </a:solidFill>
              </a:rPr>
              <a:t>wrongly</a:t>
            </a:r>
            <a:r>
              <a:rPr lang="en-US" dirty="0" smtClean="0"/>
              <a:t> believe that their </a:t>
            </a:r>
            <a:r>
              <a:rPr lang="en-US" b="1" i="1" dirty="0" smtClean="0">
                <a:solidFill>
                  <a:schemeClr val="accent2"/>
                </a:solidFill>
              </a:rPr>
              <a:t>emotional upset is a result of adversity (e.g. anger)</a:t>
            </a:r>
            <a:r>
              <a:rPr lang="en-US" b="1" i="1" dirty="0" smtClean="0"/>
              <a:t> </a:t>
            </a:r>
            <a:r>
              <a:rPr lang="en-US" dirty="0" smtClean="0"/>
              <a:t>suggesting that </a:t>
            </a:r>
            <a:r>
              <a:rPr lang="en-US" b="1" i="1" dirty="0" smtClean="0">
                <a:solidFill>
                  <a:schemeClr val="accent2"/>
                </a:solidFill>
              </a:rPr>
              <a:t>A (Adversity) directly leads to C (emotional consequence)</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62079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Emotion Can Be healthy &amp; Is Part of Life</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solidFill>
                  <a:schemeClr val="accent2"/>
                </a:solidFill>
              </a:rPr>
              <a:t>Healthy negative emotions </a:t>
            </a:r>
            <a:r>
              <a:rPr lang="en-US" dirty="0" smtClean="0"/>
              <a:t>are </a:t>
            </a:r>
            <a:r>
              <a:rPr lang="en-US" b="1" i="1" dirty="0" smtClean="0">
                <a:solidFill>
                  <a:schemeClr val="accent2"/>
                </a:solidFill>
              </a:rPr>
              <a:t>not to be erased </a:t>
            </a:r>
            <a:r>
              <a:rPr lang="en-US" dirty="0" smtClean="0"/>
              <a:t>or </a:t>
            </a:r>
            <a:r>
              <a:rPr lang="en-US" b="1" i="1" dirty="0" smtClean="0">
                <a:solidFill>
                  <a:schemeClr val="accent2"/>
                </a:solidFill>
              </a:rPr>
              <a:t>eliminated</a:t>
            </a:r>
          </a:p>
          <a:p>
            <a:endParaRPr lang="en-US" b="1" i="1" dirty="0" smtClean="0"/>
          </a:p>
          <a:p>
            <a:r>
              <a:rPr lang="en-US" dirty="0" smtClean="0"/>
              <a:t>Experience HNEs as they are good and </a:t>
            </a:r>
            <a:r>
              <a:rPr lang="en-US" b="1" i="1" dirty="0" smtClean="0">
                <a:solidFill>
                  <a:schemeClr val="accent2"/>
                </a:solidFill>
              </a:rPr>
              <a:t>self-helping</a:t>
            </a:r>
            <a:r>
              <a:rPr lang="en-US" dirty="0" smtClean="0"/>
              <a:t> and result when our </a:t>
            </a:r>
            <a:r>
              <a:rPr lang="en-US" b="1" i="1" dirty="0" smtClean="0">
                <a:solidFill>
                  <a:schemeClr val="accent2"/>
                </a:solidFill>
              </a:rPr>
              <a:t>desires are not met</a:t>
            </a:r>
            <a:r>
              <a:rPr lang="en-US" dirty="0" smtClean="0">
                <a:solidFill>
                  <a:schemeClr val="accent2"/>
                </a:solidFill>
              </a:rPr>
              <a:t>; </a:t>
            </a:r>
            <a:r>
              <a:rPr lang="en-US" dirty="0" smtClean="0"/>
              <a:t>they are </a:t>
            </a:r>
            <a:r>
              <a:rPr lang="en-US" b="1" i="1" dirty="0" smtClean="0">
                <a:solidFill>
                  <a:schemeClr val="accent2"/>
                </a:solidFill>
              </a:rPr>
              <a:t>motivating</a:t>
            </a:r>
            <a:r>
              <a:rPr lang="en-US" dirty="0" smtClean="0">
                <a:solidFill>
                  <a:schemeClr val="accent2"/>
                </a:solidFill>
              </a:rPr>
              <a:t> </a:t>
            </a:r>
            <a:r>
              <a:rPr lang="en-US" dirty="0" smtClean="0"/>
              <a:t>and can lead to </a:t>
            </a:r>
            <a:r>
              <a:rPr lang="en-US" b="1" i="1" dirty="0" smtClean="0">
                <a:solidFill>
                  <a:schemeClr val="accent2"/>
                </a:solidFill>
              </a:rPr>
              <a:t>productive action</a:t>
            </a:r>
          </a:p>
          <a:p>
            <a:endParaRPr lang="en-US" dirty="0" smtClean="0"/>
          </a:p>
          <a:p>
            <a:r>
              <a:rPr lang="en-US" b="1" i="1" dirty="0" smtClean="0">
                <a:solidFill>
                  <a:schemeClr val="accent2"/>
                </a:solidFill>
              </a:rPr>
              <a:t>Basic Eight </a:t>
            </a:r>
            <a:r>
              <a:rPr lang="en-US" dirty="0" smtClean="0"/>
              <a:t>Healthy </a:t>
            </a:r>
            <a:r>
              <a:rPr lang="en-US" b="1" i="1" dirty="0" smtClean="0">
                <a:solidFill>
                  <a:schemeClr val="accent2"/>
                </a:solidFill>
              </a:rPr>
              <a:t>Negative</a:t>
            </a:r>
            <a:r>
              <a:rPr lang="en-US" dirty="0" smtClean="0"/>
              <a:t> Emotions</a:t>
            </a:r>
          </a:p>
          <a:p>
            <a:pPr lvl="1">
              <a:buFont typeface="Wingdings" panose="05000000000000000000" pitchFamily="2" charset="2"/>
              <a:buChar char="§"/>
            </a:pPr>
            <a:r>
              <a:rPr lang="en-US" dirty="0" smtClean="0"/>
              <a:t>Concern</a:t>
            </a:r>
          </a:p>
          <a:p>
            <a:pPr lvl="1">
              <a:buFont typeface="Wingdings" panose="05000000000000000000" pitchFamily="2" charset="2"/>
              <a:buChar char="§"/>
            </a:pPr>
            <a:r>
              <a:rPr lang="en-US" dirty="0" smtClean="0"/>
              <a:t>Sadness</a:t>
            </a:r>
          </a:p>
          <a:p>
            <a:pPr lvl="1">
              <a:buFont typeface="Wingdings" panose="05000000000000000000" pitchFamily="2" charset="2"/>
              <a:buChar char="§"/>
            </a:pPr>
            <a:r>
              <a:rPr lang="en-US" dirty="0" smtClean="0"/>
              <a:t>Remorse</a:t>
            </a:r>
          </a:p>
          <a:p>
            <a:pPr lvl="1">
              <a:buFont typeface="Wingdings" panose="05000000000000000000" pitchFamily="2" charset="2"/>
              <a:buChar char="§"/>
            </a:pPr>
            <a:r>
              <a:rPr lang="en-US" dirty="0" smtClean="0"/>
              <a:t>Disappointment</a:t>
            </a:r>
          </a:p>
          <a:p>
            <a:pPr lvl="1">
              <a:buFont typeface="Wingdings" panose="05000000000000000000" pitchFamily="2" charset="2"/>
              <a:buChar char="§"/>
            </a:pPr>
            <a:r>
              <a:rPr lang="en-US" dirty="0" smtClean="0"/>
              <a:t>Sorrow </a:t>
            </a:r>
          </a:p>
          <a:p>
            <a:pPr lvl="1">
              <a:buFont typeface="Wingdings" panose="05000000000000000000" pitchFamily="2" charset="2"/>
              <a:buChar char="§"/>
            </a:pPr>
            <a:r>
              <a:rPr lang="en-US" dirty="0"/>
              <a:t>Productive Anger</a:t>
            </a:r>
          </a:p>
          <a:p>
            <a:pPr lvl="1">
              <a:buFont typeface="Wingdings" panose="05000000000000000000" pitchFamily="2" charset="2"/>
              <a:buChar char="§"/>
            </a:pPr>
            <a:r>
              <a:rPr lang="en-US" dirty="0"/>
              <a:t>Relationship preserving Jealousy</a:t>
            </a:r>
          </a:p>
          <a:p>
            <a:pPr lvl="1">
              <a:buFont typeface="Wingdings" panose="05000000000000000000" pitchFamily="2" charset="2"/>
              <a:buChar char="§"/>
            </a:pPr>
            <a:r>
              <a:rPr lang="en-US" dirty="0"/>
              <a:t>Productive, motivating Envy</a:t>
            </a: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8606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healthy &amp; Unhealthy </a:t>
            </a:r>
            <a:br>
              <a:rPr lang="en-US" dirty="0" smtClean="0"/>
            </a:br>
            <a:r>
              <a:rPr lang="en-US" dirty="0" smtClean="0"/>
              <a:t>negative emotions</a:t>
            </a:r>
            <a:endParaRPr lang="en-US" dirty="0"/>
          </a:p>
        </p:txBody>
      </p:sp>
      <p:sp>
        <p:nvSpPr>
          <p:cNvPr id="7" name="Text Placeholder 6"/>
          <p:cNvSpPr>
            <a:spLocks noGrp="1"/>
          </p:cNvSpPr>
          <p:nvPr>
            <p:ph type="body" idx="1"/>
          </p:nvPr>
        </p:nvSpPr>
        <p:spPr/>
        <p:txBody>
          <a:bodyPr/>
          <a:lstStyle/>
          <a:p>
            <a:r>
              <a:rPr lang="en-US" b="1" dirty="0" smtClean="0"/>
              <a:t>Healthy &amp; </a:t>
            </a:r>
            <a:r>
              <a:rPr lang="en-US" b="1" i="1" dirty="0" smtClean="0">
                <a:solidFill>
                  <a:schemeClr val="accent2"/>
                </a:solidFill>
              </a:rPr>
              <a:t>Self-Helping</a:t>
            </a:r>
            <a:endParaRPr lang="en-US" b="1" i="1" dirty="0">
              <a:solidFill>
                <a:schemeClr val="accent2"/>
              </a:solidFill>
            </a:endParaRPr>
          </a:p>
        </p:txBody>
      </p:sp>
      <p:sp>
        <p:nvSpPr>
          <p:cNvPr id="8" name="Content Placeholder 7"/>
          <p:cNvSpPr>
            <a:spLocks noGrp="1"/>
          </p:cNvSpPr>
          <p:nvPr>
            <p:ph sz="half" idx="2"/>
          </p:nvPr>
        </p:nvSpPr>
        <p:spPr/>
        <p:txBody>
          <a:bodyPr>
            <a:normAutofit/>
          </a:bodyPr>
          <a:lstStyle/>
          <a:p>
            <a:pPr marL="457200" lvl="1" indent="0">
              <a:buNone/>
            </a:pPr>
            <a:r>
              <a:rPr lang="en-US" dirty="0" smtClean="0"/>
              <a:t>Concern</a:t>
            </a:r>
            <a:endParaRPr lang="en-US" dirty="0"/>
          </a:p>
          <a:p>
            <a:pPr marL="457200" lvl="1" indent="0">
              <a:buNone/>
            </a:pPr>
            <a:r>
              <a:rPr lang="en-US" dirty="0"/>
              <a:t>Sadness</a:t>
            </a:r>
          </a:p>
          <a:p>
            <a:pPr marL="457200" lvl="1" indent="0">
              <a:buNone/>
            </a:pPr>
            <a:r>
              <a:rPr lang="en-US" dirty="0"/>
              <a:t>Remorse</a:t>
            </a:r>
          </a:p>
          <a:p>
            <a:pPr marL="457200" lvl="1" indent="0">
              <a:buNone/>
            </a:pPr>
            <a:r>
              <a:rPr lang="en-US" dirty="0"/>
              <a:t>Disappointment</a:t>
            </a:r>
          </a:p>
          <a:p>
            <a:pPr marL="457200" lvl="1" indent="0">
              <a:buNone/>
            </a:pPr>
            <a:r>
              <a:rPr lang="en-US" dirty="0"/>
              <a:t>Sorrow</a:t>
            </a:r>
          </a:p>
          <a:p>
            <a:pPr marL="457200" lvl="1" indent="0">
              <a:buNone/>
            </a:pPr>
            <a:r>
              <a:rPr lang="en-US" dirty="0" smtClean="0"/>
              <a:t>Productive </a:t>
            </a:r>
            <a:r>
              <a:rPr lang="en-US" dirty="0"/>
              <a:t>Anger</a:t>
            </a:r>
          </a:p>
          <a:p>
            <a:pPr marL="457200" lvl="1" indent="0">
              <a:buNone/>
            </a:pPr>
            <a:r>
              <a:rPr lang="en-US" dirty="0"/>
              <a:t>Relationship preserving Jealousy</a:t>
            </a:r>
          </a:p>
          <a:p>
            <a:pPr marL="457200" lvl="1" indent="0">
              <a:buNone/>
            </a:pPr>
            <a:r>
              <a:rPr lang="en-US" dirty="0" smtClean="0"/>
              <a:t>Productive</a:t>
            </a:r>
            <a:r>
              <a:rPr lang="en-US" dirty="0"/>
              <a:t>, motivating Envy</a:t>
            </a:r>
          </a:p>
        </p:txBody>
      </p:sp>
      <p:sp>
        <p:nvSpPr>
          <p:cNvPr id="9" name="Text Placeholder 8"/>
          <p:cNvSpPr>
            <a:spLocks noGrp="1"/>
          </p:cNvSpPr>
          <p:nvPr>
            <p:ph type="body" sz="quarter" idx="3"/>
          </p:nvPr>
        </p:nvSpPr>
        <p:spPr/>
        <p:txBody>
          <a:bodyPr/>
          <a:lstStyle/>
          <a:p>
            <a:r>
              <a:rPr lang="en-US" b="1" dirty="0" smtClean="0"/>
              <a:t>Unhealthy &amp; </a:t>
            </a:r>
            <a:r>
              <a:rPr lang="en-US" b="1" i="1" dirty="0" smtClean="0">
                <a:solidFill>
                  <a:schemeClr val="accent2"/>
                </a:solidFill>
              </a:rPr>
              <a:t>Self-Defeating</a:t>
            </a:r>
            <a:endParaRPr lang="en-US" b="1" i="1" dirty="0">
              <a:solidFill>
                <a:schemeClr val="accent2"/>
              </a:solidFill>
            </a:endParaRPr>
          </a:p>
        </p:txBody>
      </p:sp>
      <p:sp>
        <p:nvSpPr>
          <p:cNvPr id="10" name="Content Placeholder 9"/>
          <p:cNvSpPr>
            <a:spLocks noGrp="1"/>
          </p:cNvSpPr>
          <p:nvPr>
            <p:ph sz="quarter" idx="4"/>
          </p:nvPr>
        </p:nvSpPr>
        <p:spPr/>
        <p:txBody>
          <a:bodyPr>
            <a:normAutofit/>
          </a:bodyPr>
          <a:lstStyle/>
          <a:p>
            <a:pPr marL="457200" lvl="1" indent="0">
              <a:buNone/>
            </a:pPr>
            <a:r>
              <a:rPr lang="en-US" dirty="0"/>
              <a:t>Anxiety</a:t>
            </a:r>
          </a:p>
          <a:p>
            <a:pPr marL="457200" lvl="1" indent="0">
              <a:buNone/>
            </a:pPr>
            <a:r>
              <a:rPr lang="en-US" dirty="0"/>
              <a:t>Depression</a:t>
            </a:r>
          </a:p>
          <a:p>
            <a:pPr marL="457200" lvl="1" indent="0">
              <a:buNone/>
            </a:pPr>
            <a:r>
              <a:rPr lang="en-US" dirty="0"/>
              <a:t>Guilt</a:t>
            </a:r>
          </a:p>
          <a:p>
            <a:pPr marL="457200" lvl="1" indent="0">
              <a:buNone/>
            </a:pPr>
            <a:r>
              <a:rPr lang="en-US" dirty="0"/>
              <a:t>Shame</a:t>
            </a:r>
          </a:p>
          <a:p>
            <a:pPr marL="457200" lvl="1" indent="0">
              <a:buNone/>
            </a:pPr>
            <a:r>
              <a:rPr lang="en-US" dirty="0"/>
              <a:t>Hurt</a:t>
            </a:r>
          </a:p>
          <a:p>
            <a:pPr marL="457200" lvl="1" indent="0">
              <a:buNone/>
            </a:pPr>
            <a:r>
              <a:rPr lang="en-US" dirty="0"/>
              <a:t>Unproductive anger</a:t>
            </a:r>
          </a:p>
          <a:p>
            <a:pPr marL="457200" lvl="1" indent="0">
              <a:buNone/>
            </a:pPr>
            <a:r>
              <a:rPr lang="en-US" dirty="0"/>
              <a:t>Relationship interfering jealousy</a:t>
            </a:r>
          </a:p>
          <a:p>
            <a:pPr marL="457200" lvl="1" indent="0">
              <a:buNone/>
            </a:pPr>
            <a:r>
              <a:rPr lang="en-US" dirty="0"/>
              <a:t>Unproductive, self-disturbing envy</a:t>
            </a:r>
          </a:p>
          <a:p>
            <a:pPr marL="457200" lvl="1" indent="0">
              <a:buNone/>
            </a:pPr>
            <a:endParaRPr lang="en-US" dirty="0"/>
          </a:p>
        </p:txBody>
      </p:sp>
      <p:sp>
        <p:nvSpPr>
          <p:cNvPr id="2" name="Footer Placeholder 1"/>
          <p:cNvSpPr>
            <a:spLocks noGrp="1"/>
          </p:cNvSpPr>
          <p:nvPr>
            <p:ph type="ftr" sz="quarter" idx="11"/>
          </p:nvPr>
        </p:nvSpPr>
        <p:spPr/>
        <p:txBody>
          <a:bodyPr/>
          <a:lstStyle/>
          <a:p>
            <a:r>
              <a:rPr lang="en-US" dirty="0" smtClean="0"/>
              <a:t>REBTDoctor.com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46007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t>
            </a:r>
            <a:r>
              <a:rPr lang="en-US" dirty="0" smtClean="0"/>
              <a:t>Unhealthy </a:t>
            </a:r>
            <a:r>
              <a:rPr lang="en-US" dirty="0"/>
              <a:t>Negative Emotions</a:t>
            </a:r>
          </a:p>
        </p:txBody>
      </p:sp>
      <p:sp>
        <p:nvSpPr>
          <p:cNvPr id="3" name="Content Placeholder 2"/>
          <p:cNvSpPr>
            <a:spLocks noGrp="1"/>
          </p:cNvSpPr>
          <p:nvPr>
            <p:ph idx="1"/>
          </p:nvPr>
        </p:nvSpPr>
        <p:spPr/>
        <p:txBody>
          <a:bodyPr>
            <a:normAutofit fontScale="85000" lnSpcReduction="20000"/>
          </a:bodyPr>
          <a:lstStyle/>
          <a:p>
            <a:r>
              <a:rPr lang="en-US" dirty="0" smtClean="0"/>
              <a:t>Essentially are </a:t>
            </a:r>
            <a:r>
              <a:rPr lang="en-US" b="1" i="1" dirty="0" smtClean="0">
                <a:solidFill>
                  <a:schemeClr val="accent2"/>
                </a:solidFill>
              </a:rPr>
              <a:t>self-defeating</a:t>
            </a:r>
          </a:p>
          <a:p>
            <a:endParaRPr lang="en-US" b="1" i="1" dirty="0" smtClean="0"/>
          </a:p>
          <a:p>
            <a:r>
              <a:rPr lang="en-US" b="1" i="1" dirty="0">
                <a:solidFill>
                  <a:schemeClr val="accent2"/>
                </a:solidFill>
              </a:rPr>
              <a:t>I</a:t>
            </a:r>
            <a:r>
              <a:rPr lang="en-US" b="1" i="1" dirty="0" smtClean="0">
                <a:solidFill>
                  <a:schemeClr val="accent2"/>
                </a:solidFill>
              </a:rPr>
              <a:t>nterfere </a:t>
            </a:r>
            <a:r>
              <a:rPr lang="en-US" b="1" i="1" dirty="0">
                <a:solidFill>
                  <a:schemeClr val="accent2"/>
                </a:solidFill>
              </a:rPr>
              <a:t>with </a:t>
            </a:r>
            <a:r>
              <a:rPr lang="en-US" b="1" i="1" dirty="0" smtClean="0">
                <a:solidFill>
                  <a:schemeClr val="accent2"/>
                </a:solidFill>
              </a:rPr>
              <a:t>living well</a:t>
            </a:r>
            <a:r>
              <a:rPr lang="en-US" i="1" dirty="0" smtClean="0">
                <a:solidFill>
                  <a:schemeClr val="accent2"/>
                </a:solidFill>
              </a:rPr>
              <a:t> </a:t>
            </a:r>
            <a:r>
              <a:rPr lang="en-US" dirty="0" smtClean="0"/>
              <a:t>with what cannot be changed </a:t>
            </a:r>
          </a:p>
          <a:p>
            <a:endParaRPr lang="en-US" dirty="0" smtClean="0"/>
          </a:p>
          <a:p>
            <a:r>
              <a:rPr lang="en-US" b="1" i="1" dirty="0">
                <a:solidFill>
                  <a:schemeClr val="accent2"/>
                </a:solidFill>
              </a:rPr>
              <a:t>U</a:t>
            </a:r>
            <a:r>
              <a:rPr lang="en-US" b="1" i="1" dirty="0" smtClean="0">
                <a:solidFill>
                  <a:schemeClr val="accent2"/>
                </a:solidFill>
              </a:rPr>
              <a:t>ndermine </a:t>
            </a:r>
            <a:r>
              <a:rPr lang="en-US" dirty="0"/>
              <a:t>our effort to improve </a:t>
            </a:r>
            <a:r>
              <a:rPr lang="en-US" dirty="0" smtClean="0"/>
              <a:t>things</a:t>
            </a:r>
          </a:p>
          <a:p>
            <a:endParaRPr lang="en-US" dirty="0" smtClean="0"/>
          </a:p>
          <a:p>
            <a:r>
              <a:rPr lang="en-US" dirty="0"/>
              <a:t>Can lead to </a:t>
            </a:r>
            <a:r>
              <a:rPr lang="en-US" b="1" i="1" dirty="0" smtClean="0">
                <a:solidFill>
                  <a:schemeClr val="accent2"/>
                </a:solidFill>
              </a:rPr>
              <a:t>excessive</a:t>
            </a:r>
            <a:r>
              <a:rPr lang="en-US" b="1" dirty="0" smtClean="0"/>
              <a:t> </a:t>
            </a:r>
            <a:r>
              <a:rPr lang="en-US" dirty="0" smtClean="0"/>
              <a:t>behaviors (e.g. aggressive behavior)</a:t>
            </a:r>
          </a:p>
          <a:p>
            <a:endParaRPr lang="en-US" dirty="0" smtClean="0"/>
          </a:p>
          <a:p>
            <a:r>
              <a:rPr lang="en-US" dirty="0" smtClean="0"/>
              <a:t>Often lead to </a:t>
            </a:r>
            <a:r>
              <a:rPr lang="en-US" b="1" i="1" dirty="0" smtClean="0">
                <a:solidFill>
                  <a:schemeClr val="accent2"/>
                </a:solidFill>
              </a:rPr>
              <a:t>avoidance &amp; escape</a:t>
            </a:r>
            <a:r>
              <a:rPr lang="en-US" i="1" dirty="0" smtClean="0">
                <a:solidFill>
                  <a:schemeClr val="accent2"/>
                </a:solidFill>
              </a:rPr>
              <a:t> </a:t>
            </a:r>
            <a:r>
              <a:rPr lang="en-US" dirty="0" smtClean="0"/>
              <a:t>behavior that is unhealthy (e.g. excessive use of alcohol)</a:t>
            </a:r>
          </a:p>
          <a:p>
            <a:endParaRPr lang="en-US" dirty="0" smtClean="0"/>
          </a:p>
          <a:p>
            <a:r>
              <a:rPr lang="en-US" b="1" i="1" dirty="0" smtClean="0">
                <a:solidFill>
                  <a:schemeClr val="accent2"/>
                </a:solidFill>
              </a:rPr>
              <a:t>Prevents</a:t>
            </a:r>
            <a:r>
              <a:rPr lang="en-US" dirty="0" smtClean="0"/>
              <a:t> having </a:t>
            </a:r>
            <a:r>
              <a:rPr lang="en-US" b="1" i="1" dirty="0" smtClean="0">
                <a:solidFill>
                  <a:schemeClr val="accent2"/>
                </a:solidFill>
              </a:rPr>
              <a:t>some degree of happiness</a:t>
            </a:r>
            <a:r>
              <a:rPr lang="en-US" dirty="0" smtClean="0">
                <a:solidFill>
                  <a:schemeClr val="accent2"/>
                </a:solidFill>
              </a:rPr>
              <a:t> </a:t>
            </a:r>
            <a:r>
              <a:rPr lang="en-US" dirty="0" smtClean="0"/>
              <a:t>in the presence of </a:t>
            </a:r>
            <a:r>
              <a:rPr lang="en-US" b="1" i="1" dirty="0" smtClean="0">
                <a:solidFill>
                  <a:schemeClr val="accent2"/>
                </a:solidFill>
              </a:rPr>
              <a:t>unchangeable adversity</a:t>
            </a:r>
            <a:endParaRPr lang="en-US" b="1" i="1" dirty="0">
              <a:solidFill>
                <a:schemeClr val="accent2"/>
              </a:solidFill>
            </a:endParaRPr>
          </a:p>
          <a:p>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63219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Healthy Negative Emotions</a:t>
            </a:r>
            <a:endParaRPr lang="en-US" dirty="0"/>
          </a:p>
        </p:txBody>
      </p:sp>
      <p:sp>
        <p:nvSpPr>
          <p:cNvPr id="3" name="Content Placeholder 2"/>
          <p:cNvSpPr>
            <a:spLocks noGrp="1"/>
          </p:cNvSpPr>
          <p:nvPr>
            <p:ph idx="1"/>
          </p:nvPr>
        </p:nvSpPr>
        <p:spPr/>
        <p:txBody>
          <a:bodyPr>
            <a:normAutofit lnSpcReduction="10000"/>
          </a:bodyPr>
          <a:lstStyle/>
          <a:p>
            <a:r>
              <a:rPr lang="en-US" dirty="0" smtClean="0"/>
              <a:t>Give us </a:t>
            </a:r>
            <a:r>
              <a:rPr lang="en-US" b="1" i="1" dirty="0" smtClean="0">
                <a:solidFill>
                  <a:schemeClr val="accent2"/>
                </a:solidFill>
              </a:rPr>
              <a:t>feedback</a:t>
            </a:r>
            <a:r>
              <a:rPr lang="en-US" dirty="0" smtClean="0"/>
              <a:t> that something we value and want is not occurring</a:t>
            </a:r>
          </a:p>
          <a:p>
            <a:endParaRPr lang="en-US" dirty="0" smtClean="0"/>
          </a:p>
          <a:p>
            <a:r>
              <a:rPr lang="en-US" dirty="0" smtClean="0"/>
              <a:t>Motivate us to </a:t>
            </a:r>
            <a:r>
              <a:rPr lang="en-US" b="1" i="1" dirty="0" smtClean="0">
                <a:solidFill>
                  <a:schemeClr val="accent2"/>
                </a:solidFill>
              </a:rPr>
              <a:t>creatively</a:t>
            </a:r>
            <a:r>
              <a:rPr lang="en-US" dirty="0" smtClean="0">
                <a:solidFill>
                  <a:schemeClr val="accent2"/>
                </a:solidFill>
              </a:rPr>
              <a:t> </a:t>
            </a:r>
            <a:r>
              <a:rPr lang="en-US" b="1" i="1" dirty="0" smtClean="0">
                <a:solidFill>
                  <a:schemeClr val="accent2"/>
                </a:solidFill>
              </a:rPr>
              <a:t>change what can be changed </a:t>
            </a:r>
            <a:r>
              <a:rPr lang="en-US" dirty="0" smtClean="0"/>
              <a:t>to get </a:t>
            </a:r>
            <a:r>
              <a:rPr lang="en-US" b="1" i="1" dirty="0" smtClean="0"/>
              <a:t>more </a:t>
            </a:r>
            <a:r>
              <a:rPr lang="en-US" dirty="0" smtClean="0"/>
              <a:t>of what we want and </a:t>
            </a:r>
            <a:r>
              <a:rPr lang="en-US" b="1" i="1" dirty="0" smtClean="0"/>
              <a:t>less</a:t>
            </a:r>
            <a:r>
              <a:rPr lang="en-US" dirty="0" smtClean="0"/>
              <a:t> of what we do not want</a:t>
            </a:r>
          </a:p>
          <a:p>
            <a:endParaRPr lang="en-US" dirty="0" smtClean="0"/>
          </a:p>
          <a:p>
            <a:r>
              <a:rPr lang="en-US" dirty="0" smtClean="0"/>
              <a:t>Do </a:t>
            </a:r>
            <a:r>
              <a:rPr lang="en-US" b="1" i="1" dirty="0" smtClean="0">
                <a:solidFill>
                  <a:schemeClr val="accent2"/>
                </a:solidFill>
              </a:rPr>
              <a:t>not undermine </a:t>
            </a:r>
            <a:r>
              <a:rPr lang="en-US" dirty="0" smtClean="0"/>
              <a:t>our efforts towards our goals</a:t>
            </a:r>
          </a:p>
          <a:p>
            <a:endParaRPr lang="en-US" dirty="0" smtClean="0"/>
          </a:p>
          <a:p>
            <a:r>
              <a:rPr lang="en-US" dirty="0" smtClean="0"/>
              <a:t>Allow us to </a:t>
            </a:r>
            <a:r>
              <a:rPr lang="en-US" b="1" i="1" dirty="0" smtClean="0">
                <a:solidFill>
                  <a:schemeClr val="accent2"/>
                </a:solidFill>
              </a:rPr>
              <a:t>live well </a:t>
            </a:r>
            <a:r>
              <a:rPr lang="en-US" dirty="0" smtClean="0"/>
              <a:t>with adversity when it cannot be changed</a:t>
            </a:r>
          </a:p>
          <a:p>
            <a:endParaRPr lang="en-US" dirty="0" smtClean="0"/>
          </a:p>
          <a:p>
            <a:r>
              <a:rPr lang="en-US" dirty="0" smtClean="0"/>
              <a:t>Allow us to have </a:t>
            </a:r>
            <a:r>
              <a:rPr lang="en-US" b="1" i="1" dirty="0" smtClean="0">
                <a:solidFill>
                  <a:schemeClr val="accent2"/>
                </a:solidFill>
              </a:rPr>
              <a:t>some happiness in the presence of adversity </a:t>
            </a:r>
            <a:r>
              <a:rPr lang="en-US" dirty="0" smtClean="0"/>
              <a:t>in our lives</a:t>
            </a:r>
          </a:p>
          <a:p>
            <a:pPr lvl="1"/>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699727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Examples of healthy &amp; Unhealthy </a:t>
            </a:r>
            <a:br>
              <a:rPr lang="en-US" dirty="0" smtClean="0"/>
            </a:br>
            <a:r>
              <a:rPr lang="en-US" dirty="0" smtClean="0"/>
              <a:t>negative emotions at Work</a:t>
            </a:r>
            <a:endParaRPr lang="en-US" dirty="0"/>
          </a:p>
        </p:txBody>
      </p:sp>
      <p:sp>
        <p:nvSpPr>
          <p:cNvPr id="7" name="Text Placeholder 6"/>
          <p:cNvSpPr>
            <a:spLocks noGrp="1"/>
          </p:cNvSpPr>
          <p:nvPr>
            <p:ph type="body" idx="1"/>
          </p:nvPr>
        </p:nvSpPr>
        <p:spPr>
          <a:xfrm>
            <a:off x="1114426" y="2183802"/>
            <a:ext cx="4883150" cy="559398"/>
          </a:xfrm>
        </p:spPr>
        <p:txBody>
          <a:bodyPr/>
          <a:lstStyle/>
          <a:p>
            <a:r>
              <a:rPr lang="en-US" b="1" dirty="0" smtClean="0"/>
              <a:t>Healthy &amp; </a:t>
            </a:r>
            <a:r>
              <a:rPr lang="en-US" b="1" i="1" dirty="0" smtClean="0">
                <a:solidFill>
                  <a:schemeClr val="accent2"/>
                </a:solidFill>
              </a:rPr>
              <a:t>Self-Helping</a:t>
            </a:r>
            <a:endParaRPr lang="en-US" b="1" i="1" dirty="0">
              <a:solidFill>
                <a:schemeClr val="accent2"/>
              </a:solidFill>
            </a:endParaRPr>
          </a:p>
        </p:txBody>
      </p:sp>
      <p:sp>
        <p:nvSpPr>
          <p:cNvPr id="8" name="Content Placeholder 7"/>
          <p:cNvSpPr>
            <a:spLocks noGrp="1"/>
          </p:cNvSpPr>
          <p:nvPr>
            <p:ph sz="half" idx="2"/>
          </p:nvPr>
        </p:nvSpPr>
        <p:spPr>
          <a:xfrm>
            <a:off x="685800" y="2809876"/>
            <a:ext cx="5311775" cy="3408810"/>
          </a:xfrm>
        </p:spPr>
        <p:txBody>
          <a:bodyPr>
            <a:normAutofit fontScale="85000" lnSpcReduction="20000"/>
          </a:bodyPr>
          <a:lstStyle/>
          <a:p>
            <a:pPr marL="457200" lvl="1" indent="0">
              <a:buNone/>
            </a:pPr>
            <a:r>
              <a:rPr lang="en-US" b="1" i="1" u="sng" dirty="0" smtClean="0">
                <a:solidFill>
                  <a:schemeClr val="accent2"/>
                </a:solidFill>
              </a:rPr>
              <a:t>Concern</a:t>
            </a:r>
            <a:r>
              <a:rPr lang="en-US" u="sng" dirty="0" smtClean="0"/>
              <a:t> </a:t>
            </a:r>
          </a:p>
          <a:p>
            <a:pPr marL="457200" lvl="1" indent="0">
              <a:buNone/>
            </a:pPr>
            <a:endParaRPr lang="en-US" dirty="0" smtClean="0"/>
          </a:p>
          <a:p>
            <a:pPr marL="457200" lvl="1" indent="0">
              <a:buNone/>
            </a:pPr>
            <a:r>
              <a:rPr lang="en-US" dirty="0" smtClean="0"/>
              <a:t>(frees one for action; </a:t>
            </a:r>
            <a:r>
              <a:rPr lang="en-US" b="1" i="1" dirty="0" smtClean="0">
                <a:solidFill>
                  <a:schemeClr val="accent2"/>
                </a:solidFill>
              </a:rPr>
              <a:t>calculated risk taking</a:t>
            </a:r>
            <a:r>
              <a:rPr lang="en-US" dirty="0" smtClean="0">
                <a:solidFill>
                  <a:schemeClr val="accent2"/>
                </a:solidFill>
              </a:rPr>
              <a:t> </a:t>
            </a:r>
            <a:r>
              <a:rPr lang="en-US" dirty="0" smtClean="0"/>
              <a:t>&amp; facilitates </a:t>
            </a:r>
            <a:r>
              <a:rPr lang="en-US" b="1" i="1" dirty="0" smtClean="0">
                <a:solidFill>
                  <a:schemeClr val="accent2"/>
                </a:solidFill>
              </a:rPr>
              <a:t>creativity</a:t>
            </a:r>
            <a:r>
              <a:rPr lang="en-US" dirty="0" smtClean="0"/>
              <a:t>)</a:t>
            </a:r>
          </a:p>
          <a:p>
            <a:pPr marL="457200" lvl="1" indent="0">
              <a:buNone/>
            </a:pPr>
            <a:endParaRPr lang="en-US" dirty="0" smtClean="0"/>
          </a:p>
          <a:p>
            <a:pPr marL="457200" lvl="1" indent="0">
              <a:buNone/>
            </a:pPr>
            <a:r>
              <a:rPr lang="en-US" b="1" i="1" u="sng" dirty="0" smtClean="0">
                <a:solidFill>
                  <a:schemeClr val="accent2"/>
                </a:solidFill>
              </a:rPr>
              <a:t>Productive Anger </a:t>
            </a:r>
          </a:p>
          <a:p>
            <a:pPr marL="457200" lvl="1" indent="0">
              <a:buNone/>
            </a:pPr>
            <a:endParaRPr lang="en-US" b="1" i="1" u="sng" dirty="0" smtClean="0"/>
          </a:p>
          <a:p>
            <a:pPr marL="457200" lvl="1" indent="0">
              <a:buNone/>
            </a:pPr>
            <a:r>
              <a:rPr lang="en-US" dirty="0" smtClean="0"/>
              <a:t>(allows for </a:t>
            </a:r>
            <a:r>
              <a:rPr lang="en-US" b="1" i="1" dirty="0" smtClean="0">
                <a:solidFill>
                  <a:schemeClr val="accent2"/>
                </a:solidFill>
              </a:rPr>
              <a:t>acting</a:t>
            </a:r>
            <a:r>
              <a:rPr lang="en-US" dirty="0" smtClean="0"/>
              <a:t> in one’s long-term best interest)</a:t>
            </a:r>
            <a:endParaRPr lang="en-US" dirty="0"/>
          </a:p>
          <a:p>
            <a:pPr marL="457200" lvl="1" indent="0">
              <a:buNone/>
            </a:pPr>
            <a:endParaRPr lang="en-US" dirty="0" smtClean="0"/>
          </a:p>
          <a:p>
            <a:pPr marL="457200" lvl="1" indent="0">
              <a:buNone/>
            </a:pPr>
            <a:r>
              <a:rPr lang="en-US" b="1" i="1" u="sng" dirty="0" smtClean="0">
                <a:solidFill>
                  <a:schemeClr val="accent2"/>
                </a:solidFill>
              </a:rPr>
              <a:t>Productive</a:t>
            </a:r>
            <a:r>
              <a:rPr lang="en-US" b="1" i="1" u="sng" dirty="0">
                <a:solidFill>
                  <a:schemeClr val="accent2"/>
                </a:solidFill>
              </a:rPr>
              <a:t>, motivating </a:t>
            </a:r>
            <a:r>
              <a:rPr lang="en-US" b="1" i="1" u="sng" dirty="0" smtClean="0">
                <a:solidFill>
                  <a:schemeClr val="accent2"/>
                </a:solidFill>
              </a:rPr>
              <a:t>Envy </a:t>
            </a:r>
          </a:p>
          <a:p>
            <a:pPr marL="457200" lvl="1" indent="0">
              <a:buNone/>
            </a:pPr>
            <a:endParaRPr lang="en-US" b="1" i="1" u="sng" dirty="0" smtClean="0"/>
          </a:p>
          <a:p>
            <a:pPr marL="457200" lvl="1" indent="0">
              <a:buNone/>
            </a:pPr>
            <a:r>
              <a:rPr lang="en-US" dirty="0" smtClean="0"/>
              <a:t>(leads to </a:t>
            </a:r>
            <a:r>
              <a:rPr lang="en-US" b="1" i="1" dirty="0" smtClean="0">
                <a:solidFill>
                  <a:schemeClr val="accent2"/>
                </a:solidFill>
              </a:rPr>
              <a:t>modeling</a:t>
            </a:r>
            <a:r>
              <a:rPr lang="en-US" dirty="0" smtClean="0"/>
              <a:t> and </a:t>
            </a:r>
            <a:r>
              <a:rPr lang="en-US" b="1" i="1" dirty="0" smtClean="0">
                <a:solidFill>
                  <a:schemeClr val="accent2"/>
                </a:solidFill>
              </a:rPr>
              <a:t>mentoring</a:t>
            </a:r>
            <a:r>
              <a:rPr lang="en-US" dirty="0" smtClean="0"/>
              <a:t> in the work place)</a:t>
            </a:r>
            <a:endParaRPr lang="en-US" dirty="0"/>
          </a:p>
        </p:txBody>
      </p:sp>
      <p:sp>
        <p:nvSpPr>
          <p:cNvPr id="9" name="Text Placeholder 8"/>
          <p:cNvSpPr>
            <a:spLocks noGrp="1"/>
          </p:cNvSpPr>
          <p:nvPr>
            <p:ph type="body" sz="quarter" idx="3"/>
          </p:nvPr>
        </p:nvSpPr>
        <p:spPr>
          <a:xfrm>
            <a:off x="6667500" y="2183802"/>
            <a:ext cx="4838700" cy="559398"/>
          </a:xfrm>
        </p:spPr>
        <p:txBody>
          <a:bodyPr/>
          <a:lstStyle/>
          <a:p>
            <a:r>
              <a:rPr lang="en-US" b="1" dirty="0" smtClean="0"/>
              <a:t>Unhealthy &amp; </a:t>
            </a:r>
            <a:r>
              <a:rPr lang="en-US" b="1" i="1" dirty="0" smtClean="0">
                <a:solidFill>
                  <a:schemeClr val="accent2"/>
                </a:solidFill>
              </a:rPr>
              <a:t>Self-Defeating</a:t>
            </a:r>
            <a:endParaRPr lang="en-US" b="1" i="1" dirty="0">
              <a:solidFill>
                <a:schemeClr val="accent2"/>
              </a:solidFill>
            </a:endParaRPr>
          </a:p>
        </p:txBody>
      </p:sp>
      <p:sp>
        <p:nvSpPr>
          <p:cNvPr id="10" name="Content Placeholder 9"/>
          <p:cNvSpPr>
            <a:spLocks noGrp="1"/>
          </p:cNvSpPr>
          <p:nvPr>
            <p:ph sz="quarter" idx="4"/>
          </p:nvPr>
        </p:nvSpPr>
        <p:spPr>
          <a:xfrm>
            <a:off x="6172200" y="2809876"/>
            <a:ext cx="5334000" cy="3756024"/>
          </a:xfrm>
        </p:spPr>
        <p:txBody>
          <a:bodyPr>
            <a:normAutofit fontScale="85000" lnSpcReduction="20000"/>
          </a:bodyPr>
          <a:lstStyle/>
          <a:p>
            <a:pPr marL="457200" lvl="1" indent="0">
              <a:buNone/>
            </a:pPr>
            <a:r>
              <a:rPr lang="en-US" b="1" i="1" u="sng" dirty="0" smtClean="0">
                <a:solidFill>
                  <a:schemeClr val="accent2"/>
                </a:solidFill>
              </a:rPr>
              <a:t>Anxiety</a:t>
            </a:r>
            <a:r>
              <a:rPr lang="en-US" b="1" i="1" dirty="0" smtClean="0">
                <a:solidFill>
                  <a:schemeClr val="accent2"/>
                </a:solidFill>
              </a:rPr>
              <a:t> </a:t>
            </a:r>
          </a:p>
          <a:p>
            <a:pPr marL="457200" lvl="1" indent="0">
              <a:buNone/>
            </a:pPr>
            <a:endParaRPr lang="en-US" b="1" i="1" dirty="0" smtClean="0"/>
          </a:p>
          <a:p>
            <a:pPr marL="457200" lvl="1" indent="0">
              <a:buNone/>
            </a:pPr>
            <a:r>
              <a:rPr lang="en-US" dirty="0" smtClean="0"/>
              <a:t>(leads to </a:t>
            </a:r>
            <a:r>
              <a:rPr lang="en-US" b="1" i="1" dirty="0" smtClean="0">
                <a:solidFill>
                  <a:schemeClr val="accent2"/>
                </a:solidFill>
              </a:rPr>
              <a:t>procrastination</a:t>
            </a:r>
            <a:r>
              <a:rPr lang="en-US" dirty="0" smtClean="0"/>
              <a:t>; lack of creativity or playing it </a:t>
            </a:r>
            <a:r>
              <a:rPr lang="en-US" b="1" i="1" dirty="0" smtClean="0">
                <a:solidFill>
                  <a:schemeClr val="accent2"/>
                </a:solidFill>
              </a:rPr>
              <a:t>too safe</a:t>
            </a:r>
            <a:r>
              <a:rPr lang="en-US" dirty="0" smtClean="0"/>
              <a:t>)</a:t>
            </a:r>
            <a:endParaRPr lang="en-US" dirty="0"/>
          </a:p>
          <a:p>
            <a:pPr marL="457200" lvl="1" indent="0">
              <a:buNone/>
            </a:pPr>
            <a:endParaRPr lang="en-US" dirty="0" smtClean="0"/>
          </a:p>
          <a:p>
            <a:pPr marL="457200" lvl="1" indent="0">
              <a:buNone/>
            </a:pPr>
            <a:r>
              <a:rPr lang="en-US" b="1" i="1" u="sng" dirty="0" smtClean="0">
                <a:solidFill>
                  <a:schemeClr val="accent2"/>
                </a:solidFill>
              </a:rPr>
              <a:t>Unproductive Anger</a:t>
            </a:r>
          </a:p>
          <a:p>
            <a:pPr marL="457200" lvl="1" indent="0">
              <a:buNone/>
            </a:pPr>
            <a:endParaRPr lang="en-US" b="1" i="1" u="sng" dirty="0" smtClean="0"/>
          </a:p>
          <a:p>
            <a:pPr marL="457200" lvl="1" indent="0">
              <a:buNone/>
            </a:pPr>
            <a:r>
              <a:rPr lang="en-US" dirty="0" smtClean="0"/>
              <a:t>(</a:t>
            </a:r>
            <a:r>
              <a:rPr lang="en-US" b="1" i="1" dirty="0" smtClean="0">
                <a:solidFill>
                  <a:schemeClr val="accent2"/>
                </a:solidFill>
              </a:rPr>
              <a:t>interferes</a:t>
            </a:r>
            <a:r>
              <a:rPr lang="en-US" b="1" i="1" dirty="0" smtClean="0"/>
              <a:t> </a:t>
            </a:r>
            <a:r>
              <a:rPr lang="en-US" dirty="0" smtClean="0"/>
              <a:t>with acting in one’s long-term best interest)</a:t>
            </a:r>
            <a:endParaRPr lang="en-US" dirty="0"/>
          </a:p>
          <a:p>
            <a:pPr marL="457200" lvl="1" indent="0">
              <a:buNone/>
            </a:pPr>
            <a:endParaRPr lang="en-US" dirty="0" smtClean="0"/>
          </a:p>
          <a:p>
            <a:pPr marL="457200" lvl="1" indent="0">
              <a:buNone/>
            </a:pPr>
            <a:r>
              <a:rPr lang="en-US" b="1" i="1" u="sng" dirty="0" smtClean="0">
                <a:solidFill>
                  <a:schemeClr val="accent2"/>
                </a:solidFill>
              </a:rPr>
              <a:t>Unproductive</a:t>
            </a:r>
            <a:r>
              <a:rPr lang="en-US" b="1" i="1" u="sng" dirty="0">
                <a:solidFill>
                  <a:schemeClr val="accent2"/>
                </a:solidFill>
              </a:rPr>
              <a:t>, self-disturbing </a:t>
            </a:r>
            <a:r>
              <a:rPr lang="en-US" b="1" i="1" u="sng" dirty="0" smtClean="0">
                <a:solidFill>
                  <a:schemeClr val="accent2"/>
                </a:solidFill>
              </a:rPr>
              <a:t>Envy </a:t>
            </a:r>
          </a:p>
          <a:p>
            <a:pPr marL="457200" lvl="1" indent="0">
              <a:buNone/>
            </a:pPr>
            <a:endParaRPr lang="en-US" b="1" i="1" u="sng" dirty="0" smtClean="0"/>
          </a:p>
          <a:p>
            <a:pPr marL="457200" lvl="1" indent="0">
              <a:buNone/>
            </a:pPr>
            <a:r>
              <a:rPr lang="en-US" dirty="0" smtClean="0"/>
              <a:t>(leads to </a:t>
            </a:r>
            <a:r>
              <a:rPr lang="en-US" b="1" i="1" dirty="0" smtClean="0">
                <a:solidFill>
                  <a:schemeClr val="accent2"/>
                </a:solidFill>
              </a:rPr>
              <a:t>undermining</a:t>
            </a:r>
            <a:r>
              <a:rPr lang="en-US" b="1" i="1" dirty="0" smtClean="0"/>
              <a:t> </a:t>
            </a:r>
            <a:r>
              <a:rPr lang="en-US" dirty="0" smtClean="0"/>
              <a:t>a colleague or </a:t>
            </a:r>
            <a:r>
              <a:rPr lang="en-US" b="1" i="1" dirty="0" smtClean="0">
                <a:solidFill>
                  <a:schemeClr val="accent2"/>
                </a:solidFill>
              </a:rPr>
              <a:t>discrediting </a:t>
            </a:r>
            <a:r>
              <a:rPr lang="en-US" dirty="0" smtClean="0"/>
              <a:t>their </a:t>
            </a:r>
            <a:r>
              <a:rPr lang="en-US" b="1" i="1" dirty="0" smtClean="0">
                <a:solidFill>
                  <a:schemeClr val="accent2"/>
                </a:solidFill>
              </a:rPr>
              <a:t>reputation</a:t>
            </a:r>
            <a:r>
              <a:rPr lang="en-US" dirty="0" smtClean="0"/>
              <a:t>; thinking </a:t>
            </a:r>
            <a:r>
              <a:rPr lang="en-US" b="1" i="1" dirty="0" smtClean="0">
                <a:solidFill>
                  <a:schemeClr val="accent2"/>
                </a:solidFill>
              </a:rPr>
              <a:t>obsessively</a:t>
            </a:r>
            <a:r>
              <a:rPr lang="en-US" b="1" i="1" dirty="0" smtClean="0"/>
              <a:t> </a:t>
            </a:r>
            <a:r>
              <a:rPr lang="en-US" dirty="0" smtClean="0"/>
              <a:t>about how to get what one covets)</a:t>
            </a:r>
            <a:endParaRPr lang="en-US" dirty="0"/>
          </a:p>
          <a:p>
            <a:pPr marL="457200" lvl="1" indent="0">
              <a:buNone/>
            </a:pPr>
            <a:endParaRPr lang="en-US" dirty="0"/>
          </a:p>
        </p:txBody>
      </p:sp>
      <p:sp>
        <p:nvSpPr>
          <p:cNvPr id="2" name="Footer Placeholder 1"/>
          <p:cNvSpPr>
            <a:spLocks noGrp="1"/>
          </p:cNvSpPr>
          <p:nvPr>
            <p:ph type="ftr" sz="quarter" idx="11"/>
          </p:nvPr>
        </p:nvSpPr>
        <p:spPr/>
        <p:txBody>
          <a:bodyPr/>
          <a:lstStyle/>
          <a:p>
            <a:r>
              <a:rPr lang="en-US" dirty="0" smtClean="0"/>
              <a:t>REBTDoctor.com</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5466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normAutofit/>
          </a:bodyPr>
          <a:lstStyle/>
          <a:p>
            <a:pPr marL="0" indent="0">
              <a:buNone/>
            </a:pPr>
            <a:r>
              <a:rPr lang="en-US" sz="2800" i="1" dirty="0" smtClean="0"/>
              <a:t>“Remember that you are an actor in a play, the nature of which is up to the director to decide. If he wants the play to be short, it will be short, if he wants it long, it will be long. And if he casts you as one of the poor, or as a cripple, as a king or a commoner – whatever the role assigned, the accomplished </a:t>
            </a:r>
            <a:r>
              <a:rPr lang="en-US" sz="2800" b="1" i="1" dirty="0" smtClean="0">
                <a:solidFill>
                  <a:schemeClr val="accent2"/>
                </a:solidFill>
              </a:rPr>
              <a:t>actor will accept and perform it with impartial skill</a:t>
            </a:r>
            <a:r>
              <a:rPr lang="en-US" sz="2800" i="1" dirty="0" smtClean="0">
                <a:solidFill>
                  <a:schemeClr val="accent2"/>
                </a:solidFill>
              </a:rPr>
              <a:t>. </a:t>
            </a:r>
            <a:r>
              <a:rPr lang="en-US" sz="2800" i="1" dirty="0" smtClean="0"/>
              <a:t>But the assignment of roles belongs to another.”</a:t>
            </a:r>
          </a:p>
          <a:p>
            <a:pPr marL="0" indent="0">
              <a:buNone/>
            </a:pPr>
            <a:endParaRPr lang="en-US" sz="2800" dirty="0"/>
          </a:p>
          <a:p>
            <a:pPr marL="0" indent="0">
              <a:buNone/>
            </a:pPr>
            <a:r>
              <a:rPr lang="en-US" sz="2800" i="1" dirty="0" smtClean="0"/>
              <a:t>Enchiridion 17</a:t>
            </a:r>
            <a:endParaRPr lang="en-US" sz="28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683780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lstStyle/>
          <a:p>
            <a:pPr marL="0" indent="0">
              <a:buNone/>
            </a:pPr>
            <a:r>
              <a:rPr lang="en-US" sz="2800" i="1" dirty="0" smtClean="0"/>
              <a:t>“Don’t hope that events will turn out the way you want, </a:t>
            </a:r>
            <a:r>
              <a:rPr lang="en-US" sz="2800" b="1" i="1" dirty="0" smtClean="0">
                <a:solidFill>
                  <a:schemeClr val="accent2"/>
                </a:solidFill>
              </a:rPr>
              <a:t>welcome events </a:t>
            </a:r>
            <a:r>
              <a:rPr lang="en-US" sz="2800" i="1" dirty="0" smtClean="0"/>
              <a:t>in whichever way they happen: this is the </a:t>
            </a:r>
            <a:r>
              <a:rPr lang="en-US" sz="2800" b="1" i="1" dirty="0" smtClean="0">
                <a:solidFill>
                  <a:schemeClr val="accent2"/>
                </a:solidFill>
              </a:rPr>
              <a:t>path to peace</a:t>
            </a:r>
            <a:r>
              <a:rPr lang="en-US" sz="2800" i="1" dirty="0" smtClean="0">
                <a:solidFill>
                  <a:schemeClr val="accent2"/>
                </a:solidFill>
              </a:rPr>
              <a:t>.</a:t>
            </a:r>
            <a:r>
              <a:rPr lang="en-US" sz="2800" i="1" dirty="0" smtClean="0"/>
              <a:t>”</a:t>
            </a:r>
          </a:p>
          <a:p>
            <a:pPr marL="0" indent="0">
              <a:buNone/>
            </a:pPr>
            <a:endParaRPr lang="en-US" sz="2800" i="1" dirty="0"/>
          </a:p>
          <a:p>
            <a:pPr marL="0" indent="0">
              <a:buNone/>
            </a:pPr>
            <a:r>
              <a:rPr lang="en-US" sz="2800" i="1" dirty="0" smtClean="0"/>
              <a:t>Enchiridion 8</a:t>
            </a:r>
            <a:endParaRPr lang="en-US" sz="2800" i="1" dirty="0"/>
          </a:p>
          <a:p>
            <a:pPr marL="0" indent="0">
              <a:buNone/>
            </a:pPr>
            <a:endParaRPr lang="en-US" i="1" dirty="0" smtClean="0"/>
          </a:p>
          <a:p>
            <a:pPr marL="0" indent="0">
              <a:buNone/>
            </a:pPr>
            <a:endParaRPr lang="en-US"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677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REBT’s View of Acceptance</a:t>
            </a:r>
          </a:p>
        </p:txBody>
      </p:sp>
      <p:sp>
        <p:nvSpPr>
          <p:cNvPr id="3" name="Content Placeholder 2"/>
          <p:cNvSpPr>
            <a:spLocks noGrp="1"/>
          </p:cNvSpPr>
          <p:nvPr>
            <p:ph idx="1"/>
          </p:nvPr>
        </p:nvSpPr>
        <p:spPr/>
        <p:txBody>
          <a:bodyPr>
            <a:normAutofit fontScale="92500" lnSpcReduction="10000"/>
          </a:bodyPr>
          <a:lstStyle/>
          <a:p>
            <a:r>
              <a:rPr lang="en-US" b="1" i="1" dirty="0" smtClean="0">
                <a:solidFill>
                  <a:schemeClr val="accent2"/>
                </a:solidFill>
              </a:rPr>
              <a:t>Acknowledge </a:t>
            </a:r>
            <a:r>
              <a:rPr lang="en-US" dirty="0" smtClean="0"/>
              <a:t>that something </a:t>
            </a:r>
            <a:r>
              <a:rPr lang="en-US" b="1" i="1" dirty="0" smtClean="0">
                <a:solidFill>
                  <a:schemeClr val="accent2"/>
                </a:solidFill>
              </a:rPr>
              <a:t>exists which is against our goals</a:t>
            </a:r>
            <a:r>
              <a:rPr lang="en-US" b="1" i="1" dirty="0" smtClean="0"/>
              <a:t> </a:t>
            </a:r>
            <a:r>
              <a:rPr lang="en-US" b="1" i="1" dirty="0" smtClean="0">
                <a:solidFill>
                  <a:schemeClr val="accent2"/>
                </a:solidFill>
              </a:rPr>
              <a:t>&amp; values</a:t>
            </a:r>
            <a:r>
              <a:rPr lang="en-US" b="1" i="1" dirty="0" smtClean="0"/>
              <a:t> </a:t>
            </a:r>
          </a:p>
          <a:p>
            <a:endParaRPr lang="en-US" b="1" i="1" dirty="0" smtClean="0"/>
          </a:p>
          <a:p>
            <a:r>
              <a:rPr lang="en-US" b="1" i="1" dirty="0" smtClean="0">
                <a:solidFill>
                  <a:schemeClr val="accent2"/>
                </a:solidFill>
              </a:rPr>
              <a:t>Acknowledge </a:t>
            </a:r>
            <a:r>
              <a:rPr lang="en-US" dirty="0" smtClean="0"/>
              <a:t>that it would be </a:t>
            </a:r>
            <a:r>
              <a:rPr lang="en-US" b="1" i="1" dirty="0" smtClean="0">
                <a:solidFill>
                  <a:schemeClr val="accent2"/>
                </a:solidFill>
              </a:rPr>
              <a:t>preferable for this particular reality not to exist</a:t>
            </a:r>
          </a:p>
          <a:p>
            <a:endParaRPr lang="en-US" b="1" i="1" dirty="0" smtClean="0"/>
          </a:p>
          <a:p>
            <a:r>
              <a:rPr lang="en-US" b="1" i="1" dirty="0" smtClean="0">
                <a:solidFill>
                  <a:schemeClr val="accent2"/>
                </a:solidFill>
              </a:rPr>
              <a:t>Acknowledge</a:t>
            </a:r>
            <a:r>
              <a:rPr lang="en-US" dirty="0" smtClean="0"/>
              <a:t> that it </a:t>
            </a:r>
            <a:r>
              <a:rPr lang="en-US" b="1" i="1" dirty="0" smtClean="0">
                <a:solidFill>
                  <a:schemeClr val="accent2"/>
                </a:solidFill>
              </a:rPr>
              <a:t>does not logically follow to conclude </a:t>
            </a:r>
            <a:r>
              <a:rPr lang="en-US" dirty="0" smtClean="0"/>
              <a:t>that the negative </a:t>
            </a:r>
            <a:r>
              <a:rPr lang="en-US" b="1" i="1" dirty="0" smtClean="0">
                <a:solidFill>
                  <a:schemeClr val="accent2"/>
                </a:solidFill>
              </a:rPr>
              <a:t>reality must not exist</a:t>
            </a:r>
          </a:p>
          <a:p>
            <a:endParaRPr lang="en-US" b="1" i="1" dirty="0" smtClean="0"/>
          </a:p>
          <a:p>
            <a:r>
              <a:rPr lang="en-US" b="1" i="1" dirty="0" smtClean="0">
                <a:solidFill>
                  <a:schemeClr val="accent2"/>
                </a:solidFill>
              </a:rPr>
              <a:t>With firm determination, change </a:t>
            </a:r>
            <a:r>
              <a:rPr lang="en-US" dirty="0" smtClean="0"/>
              <a:t>the negative existing conditions if they can be changed</a:t>
            </a:r>
          </a:p>
          <a:p>
            <a:endParaRPr lang="en-US" dirty="0" smtClean="0"/>
          </a:p>
          <a:p>
            <a:r>
              <a:rPr lang="en-US" dirty="0" smtClean="0"/>
              <a:t>Or</a:t>
            </a:r>
            <a:r>
              <a:rPr lang="en-US" b="1" i="1" dirty="0" smtClean="0"/>
              <a:t> </a:t>
            </a:r>
            <a:r>
              <a:rPr lang="en-US" b="1" i="1" dirty="0" smtClean="0">
                <a:solidFill>
                  <a:schemeClr val="accent2"/>
                </a:solidFill>
              </a:rPr>
              <a:t>firm determination, adjust constructively</a:t>
            </a:r>
            <a:r>
              <a:rPr lang="en-US" b="1" dirty="0" smtClean="0">
                <a:solidFill>
                  <a:schemeClr val="accent2"/>
                </a:solidFill>
              </a:rPr>
              <a:t> </a:t>
            </a:r>
            <a:r>
              <a:rPr lang="en-US" dirty="0" smtClean="0"/>
              <a:t>with conditions that </a:t>
            </a:r>
            <a:r>
              <a:rPr lang="en-US" b="1" i="1" dirty="0" smtClean="0">
                <a:solidFill>
                  <a:schemeClr val="accent2"/>
                </a:solidFill>
              </a:rPr>
              <a:t>cannot be changed</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150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normAutofit/>
          </a:bodyPr>
          <a:lstStyle/>
          <a:p>
            <a:pPr marL="0" indent="0">
              <a:buNone/>
            </a:pPr>
            <a:r>
              <a:rPr lang="en-US" sz="2800" i="1" dirty="0" smtClean="0"/>
              <a:t>“It is not events that disturb people, it is their judgements concerning them. Death, for example, is nothing frightening, otherwise it would have frightened Socrates. But the judgement that death is frightening </a:t>
            </a:r>
            <a:r>
              <a:rPr lang="mr-IN" sz="2800" i="1" dirty="0" smtClean="0"/>
              <a:t>–</a:t>
            </a:r>
            <a:r>
              <a:rPr lang="en-US" sz="2800" i="1" dirty="0" smtClean="0"/>
              <a:t> now that is something to be afraid of. </a:t>
            </a:r>
            <a:r>
              <a:rPr lang="en-US" sz="2800" b="1" i="1" dirty="0" smtClean="0">
                <a:solidFill>
                  <a:schemeClr val="accent2"/>
                </a:solidFill>
              </a:rPr>
              <a:t>So when we are frustrated, angry or unhappy, never hold anyone except ourselves </a:t>
            </a:r>
            <a:r>
              <a:rPr lang="mr-IN" sz="2800" b="1" i="1" dirty="0" smtClean="0">
                <a:solidFill>
                  <a:schemeClr val="accent2"/>
                </a:solidFill>
              </a:rPr>
              <a:t>–</a:t>
            </a:r>
            <a:r>
              <a:rPr lang="en-US" sz="2800" b="1" i="1" dirty="0" smtClean="0">
                <a:solidFill>
                  <a:schemeClr val="accent2"/>
                </a:solidFill>
              </a:rPr>
              <a:t> that is, our judgements </a:t>
            </a:r>
            <a:r>
              <a:rPr lang="mr-IN" sz="2800" b="1" i="1" dirty="0" smtClean="0">
                <a:solidFill>
                  <a:schemeClr val="accent2"/>
                </a:solidFill>
              </a:rPr>
              <a:t>–</a:t>
            </a:r>
            <a:r>
              <a:rPr lang="en-US" sz="2800" b="1" i="1" dirty="0" smtClean="0">
                <a:solidFill>
                  <a:schemeClr val="accent2"/>
                </a:solidFill>
              </a:rPr>
              <a:t> accountable.</a:t>
            </a:r>
            <a:r>
              <a:rPr lang="en-US" sz="2800" i="1" dirty="0" smtClean="0">
                <a:solidFill>
                  <a:schemeClr val="accent2"/>
                </a:solidFill>
              </a:rPr>
              <a:t>”</a:t>
            </a:r>
          </a:p>
          <a:p>
            <a:pPr marL="0" indent="0">
              <a:buNone/>
            </a:pPr>
            <a:endParaRPr lang="en-US" sz="2800" i="1" dirty="0"/>
          </a:p>
          <a:p>
            <a:pPr marL="0" indent="0">
              <a:buNone/>
            </a:pPr>
            <a:r>
              <a:rPr lang="en-US" sz="2800" i="1" dirty="0"/>
              <a:t>Enchiridion </a:t>
            </a:r>
            <a:r>
              <a:rPr lang="en-US" sz="2800" i="1" dirty="0" smtClean="0"/>
              <a:t>5</a:t>
            </a:r>
            <a:endParaRPr lang="en-US" sz="2800" i="1" dirty="0"/>
          </a:p>
          <a:p>
            <a:pPr marL="0" indent="0">
              <a:buNone/>
            </a:pPr>
            <a:endParaRPr lang="en-US" sz="28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013206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Don &amp; Your team</a:t>
            </a:r>
            <a:endParaRPr lang="en-US" dirty="0"/>
          </a:p>
        </p:txBody>
      </p:sp>
      <p:sp>
        <p:nvSpPr>
          <p:cNvPr id="3" name="Content Placeholder 2"/>
          <p:cNvSpPr>
            <a:spLocks noGrp="1"/>
          </p:cNvSpPr>
          <p:nvPr>
            <p:ph idx="1"/>
          </p:nvPr>
        </p:nvSpPr>
        <p:spPr/>
        <p:txBody>
          <a:bodyPr>
            <a:normAutofit/>
          </a:bodyPr>
          <a:lstStyle/>
          <a:p>
            <a:r>
              <a:rPr lang="en-US" sz="4000" b="1" i="1" dirty="0" smtClean="0">
                <a:solidFill>
                  <a:schemeClr val="accent2"/>
                </a:solidFill>
              </a:rPr>
              <a:t>Thank you </a:t>
            </a:r>
            <a:r>
              <a:rPr lang="en-US" sz="4000" dirty="0" smtClean="0"/>
              <a:t>Don Robertson and all the </a:t>
            </a:r>
            <a:r>
              <a:rPr lang="en-US" sz="4000" b="1" i="1" dirty="0" smtClean="0">
                <a:solidFill>
                  <a:schemeClr val="accent2"/>
                </a:solidFill>
              </a:rPr>
              <a:t>other Stoics </a:t>
            </a:r>
            <a:r>
              <a:rPr lang="en-US" sz="4000" dirty="0" smtClean="0"/>
              <a:t>who helped bring us together today. </a:t>
            </a:r>
          </a:p>
          <a:p>
            <a:endParaRPr lang="en-US" sz="4000" dirty="0" smtClean="0"/>
          </a:p>
          <a:p>
            <a:r>
              <a:rPr lang="en-US" sz="4000" dirty="0" smtClean="0"/>
              <a:t>Your </a:t>
            </a:r>
            <a:r>
              <a:rPr lang="en-US" sz="4000" b="1" i="1" dirty="0" smtClean="0">
                <a:solidFill>
                  <a:schemeClr val="accent2"/>
                </a:solidFill>
              </a:rPr>
              <a:t>passion</a:t>
            </a:r>
            <a:r>
              <a:rPr lang="en-US" sz="4000" dirty="0" smtClean="0"/>
              <a:t> for the </a:t>
            </a:r>
            <a:r>
              <a:rPr lang="en-US" sz="4000" b="1" i="1" dirty="0" smtClean="0">
                <a:solidFill>
                  <a:schemeClr val="accent2"/>
                </a:solidFill>
              </a:rPr>
              <a:t>dissemination</a:t>
            </a:r>
            <a:r>
              <a:rPr lang="en-US" sz="4000" dirty="0" smtClean="0"/>
              <a:t> of Stoicism is truly </a:t>
            </a:r>
            <a:r>
              <a:rPr lang="en-US" sz="4000" b="1" i="1" dirty="0" smtClean="0">
                <a:solidFill>
                  <a:schemeClr val="accent2"/>
                </a:solidFill>
              </a:rPr>
              <a:t>inspiring</a:t>
            </a:r>
            <a:r>
              <a:rPr lang="en-US" sz="4000" dirty="0" smtClean="0"/>
              <a:t>.</a:t>
            </a:r>
          </a:p>
          <a:p>
            <a:pPr marL="0" indent="0">
              <a:buNone/>
            </a:pPr>
            <a:endParaRPr lang="en-US" sz="4000" dirty="0"/>
          </a:p>
        </p:txBody>
      </p:sp>
      <p:sp>
        <p:nvSpPr>
          <p:cNvPr id="4" name="Footer Placeholder 3"/>
          <p:cNvSpPr>
            <a:spLocks noGrp="1"/>
          </p:cNvSpPr>
          <p:nvPr>
            <p:ph type="ftr" sz="quarter" idx="11"/>
          </p:nvPr>
        </p:nvSpPr>
        <p:spPr/>
        <p:txBody>
          <a:bodyPr/>
          <a:lstStyle/>
          <a:p>
            <a:r>
              <a:rPr lang="en-US" dirty="0" smtClean="0">
                <a:solidFill>
                  <a:schemeClr val="tx1"/>
                </a:solidFill>
              </a:rPr>
              <a:t>REBTDoctor.com</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4002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Principle of Emotional Responsibility </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We largely </a:t>
            </a:r>
            <a:r>
              <a:rPr lang="en-US" sz="3200" b="1" i="1" dirty="0" smtClean="0">
                <a:solidFill>
                  <a:schemeClr val="accent2"/>
                </a:solidFill>
              </a:rPr>
              <a:t>disturb ourselves </a:t>
            </a:r>
            <a:r>
              <a:rPr lang="en-US" sz="3200" dirty="0" smtClean="0"/>
              <a:t>about adversity</a:t>
            </a:r>
          </a:p>
          <a:p>
            <a:endParaRPr lang="en-US" sz="3200" dirty="0" smtClean="0"/>
          </a:p>
          <a:p>
            <a:r>
              <a:rPr lang="en-US" sz="3200" dirty="0" smtClean="0"/>
              <a:t>Emotional disturbance </a:t>
            </a:r>
            <a:r>
              <a:rPr lang="en-US" sz="3200" b="1" i="1" dirty="0" smtClean="0">
                <a:solidFill>
                  <a:schemeClr val="accent2"/>
                </a:solidFill>
              </a:rPr>
              <a:t>does not happen </a:t>
            </a:r>
            <a:r>
              <a:rPr lang="en-US" sz="3200" dirty="0" smtClean="0"/>
              <a:t>to us</a:t>
            </a:r>
          </a:p>
          <a:p>
            <a:endParaRPr lang="en-US" sz="3200" dirty="0" smtClean="0"/>
          </a:p>
          <a:p>
            <a:r>
              <a:rPr lang="en-US" sz="3200" dirty="0" smtClean="0"/>
              <a:t>We are </a:t>
            </a:r>
            <a:r>
              <a:rPr lang="en-US" sz="3200" b="1" i="1" dirty="0" smtClean="0">
                <a:solidFill>
                  <a:schemeClr val="accent2"/>
                </a:solidFill>
              </a:rPr>
              <a:t>not victims</a:t>
            </a:r>
            <a:r>
              <a:rPr lang="en-US" sz="3200" i="1" dirty="0" smtClean="0">
                <a:solidFill>
                  <a:schemeClr val="accent2"/>
                </a:solidFill>
              </a:rPr>
              <a:t> </a:t>
            </a:r>
            <a:r>
              <a:rPr lang="en-US" sz="3200" dirty="0" smtClean="0"/>
              <a:t>of adversity so much as </a:t>
            </a:r>
            <a:r>
              <a:rPr lang="en-US" sz="3200" b="1" i="1" dirty="0" smtClean="0">
                <a:solidFill>
                  <a:schemeClr val="accent2"/>
                </a:solidFill>
              </a:rPr>
              <a:t>victims of our rigid and extreme attitudes</a:t>
            </a:r>
            <a:r>
              <a:rPr lang="en-US" sz="3200" i="1" dirty="0" smtClean="0">
                <a:solidFill>
                  <a:schemeClr val="accent2"/>
                </a:solidFill>
              </a:rPr>
              <a:t> </a:t>
            </a:r>
            <a:r>
              <a:rPr lang="en-US" sz="3200" dirty="0" smtClean="0"/>
              <a:t>about what other people do to us and what fate throws our way</a:t>
            </a:r>
          </a:p>
          <a:p>
            <a:endParaRPr lang="en-US" sz="3200" dirty="0" smtClean="0"/>
          </a:p>
          <a:p>
            <a:r>
              <a:rPr lang="en-US" sz="3200" dirty="0" smtClean="0"/>
              <a:t>We </a:t>
            </a:r>
            <a:r>
              <a:rPr lang="en-US" sz="3200" b="1" i="1" dirty="0" smtClean="0">
                <a:solidFill>
                  <a:schemeClr val="accent2"/>
                </a:solidFill>
              </a:rPr>
              <a:t>nearly always </a:t>
            </a:r>
            <a:r>
              <a:rPr lang="en-US" sz="3200" dirty="0" smtClean="0"/>
              <a:t>have a </a:t>
            </a:r>
            <a:r>
              <a:rPr lang="en-US" sz="3200" b="1" i="1" dirty="0" smtClean="0">
                <a:solidFill>
                  <a:schemeClr val="accent2"/>
                </a:solidFill>
              </a:rPr>
              <a:t>degree of emotional choice</a:t>
            </a:r>
            <a:endParaRPr lang="en-US" sz="3200"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06609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Humans </a:t>
            </a:r>
            <a:r>
              <a:rPr lang="en-US" dirty="0" smtClean="0"/>
              <a:t>Disturb themselves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Humans </a:t>
            </a:r>
            <a:r>
              <a:rPr lang="en-US" b="1" i="1" dirty="0" smtClean="0">
                <a:solidFill>
                  <a:schemeClr val="accent2"/>
                </a:solidFill>
              </a:rPr>
              <a:t>help adversity along </a:t>
            </a:r>
            <a:r>
              <a:rPr lang="en-US" dirty="0" smtClean="0"/>
              <a:t>by </a:t>
            </a:r>
            <a:r>
              <a:rPr lang="en-US" b="1" i="1" dirty="0" smtClean="0">
                <a:solidFill>
                  <a:schemeClr val="accent2"/>
                </a:solidFill>
              </a:rPr>
              <a:t>holding rigid and extreme attitudes </a:t>
            </a:r>
            <a:r>
              <a:rPr lang="en-US" dirty="0" smtClean="0"/>
              <a:t>about adversity</a:t>
            </a:r>
          </a:p>
          <a:p>
            <a:endParaRPr lang="en-US" dirty="0" smtClean="0"/>
          </a:p>
          <a:p>
            <a:r>
              <a:rPr lang="en-US" dirty="0" smtClean="0"/>
              <a:t>Humans </a:t>
            </a:r>
            <a:r>
              <a:rPr lang="en-US" b="1" i="1" dirty="0" smtClean="0">
                <a:solidFill>
                  <a:schemeClr val="accent2"/>
                </a:solidFill>
              </a:rPr>
              <a:t>create</a:t>
            </a:r>
            <a:r>
              <a:rPr lang="en-US" dirty="0" smtClean="0"/>
              <a:t> their emotional disturbance;</a:t>
            </a:r>
            <a:r>
              <a:rPr lang="en-US" b="1" i="1" dirty="0" smtClean="0">
                <a:solidFill>
                  <a:schemeClr val="accent2"/>
                </a:solidFill>
              </a:rPr>
              <a:t> we disturb ourselves</a:t>
            </a:r>
          </a:p>
          <a:p>
            <a:endParaRPr lang="en-US" b="1" dirty="0" smtClean="0"/>
          </a:p>
          <a:p>
            <a:r>
              <a:rPr lang="en-US" dirty="0" smtClean="0"/>
              <a:t>REBT’s</a:t>
            </a:r>
            <a:r>
              <a:rPr lang="en-US" b="1" i="1" dirty="0" smtClean="0"/>
              <a:t> </a:t>
            </a:r>
            <a:r>
              <a:rPr lang="en-US" b="1" i="1" dirty="0" smtClean="0">
                <a:solidFill>
                  <a:schemeClr val="accent2"/>
                </a:solidFill>
              </a:rPr>
              <a:t>Principle of Emotional Responsibility </a:t>
            </a:r>
            <a:r>
              <a:rPr lang="mr-IN" dirty="0" smtClean="0"/>
              <a:t>–</a:t>
            </a:r>
            <a:r>
              <a:rPr lang="en-US" dirty="0" smtClean="0"/>
              <a:t> we are responsible for our own disturbance</a:t>
            </a:r>
            <a:endParaRPr lang="en-US" b="1" i="1" dirty="0" smtClean="0"/>
          </a:p>
          <a:p>
            <a:endParaRPr lang="en-US" b="1" i="1" dirty="0"/>
          </a:p>
          <a:p>
            <a:r>
              <a:rPr lang="en-US" dirty="0" smtClean="0"/>
              <a:t>I often directly ask people </a:t>
            </a:r>
          </a:p>
          <a:p>
            <a:pPr lvl="1"/>
            <a:r>
              <a:rPr lang="en-US" i="1" dirty="0" smtClean="0"/>
              <a:t>“How are you</a:t>
            </a:r>
            <a:r>
              <a:rPr lang="en-US" b="1" i="1" dirty="0">
                <a:solidFill>
                  <a:schemeClr val="accent2"/>
                </a:solidFill>
              </a:rPr>
              <a:t> </a:t>
            </a:r>
            <a:r>
              <a:rPr lang="en-US" b="1" i="1" dirty="0" smtClean="0">
                <a:solidFill>
                  <a:schemeClr val="accent2"/>
                </a:solidFill>
              </a:rPr>
              <a:t>angering yourself </a:t>
            </a:r>
            <a:r>
              <a:rPr lang="en-US" i="1" dirty="0" smtClean="0"/>
              <a:t>about your colleague’s misbehavior?”</a:t>
            </a:r>
          </a:p>
          <a:p>
            <a:pPr lvl="1"/>
            <a:r>
              <a:rPr lang="en-US" sz="2100" i="1" dirty="0">
                <a:solidFill>
                  <a:prstClr val="white"/>
                </a:solidFill>
              </a:rPr>
              <a:t>“How are you </a:t>
            </a:r>
            <a:r>
              <a:rPr lang="en-US" sz="2100" b="1" i="1" dirty="0" smtClean="0">
                <a:solidFill>
                  <a:schemeClr val="accent2"/>
                </a:solidFill>
              </a:rPr>
              <a:t>depressing yourself </a:t>
            </a:r>
            <a:r>
              <a:rPr lang="en-US" sz="2100" i="1" dirty="0" smtClean="0">
                <a:solidFill>
                  <a:prstClr val="white"/>
                </a:solidFill>
              </a:rPr>
              <a:t>about being passed over for the promotion?”</a:t>
            </a:r>
            <a:endParaRPr lang="en-US" i="1" dirty="0" smtClean="0"/>
          </a:p>
          <a:p>
            <a:pPr lvl="1"/>
            <a:r>
              <a:rPr lang="en-US" b="1" i="1" dirty="0" smtClean="0">
                <a:solidFill>
                  <a:schemeClr val="accent2"/>
                </a:solidFill>
              </a:rPr>
              <a:t>“What attitude </a:t>
            </a:r>
            <a:r>
              <a:rPr lang="en-US" i="1" dirty="0" smtClean="0"/>
              <a:t>would help you to </a:t>
            </a:r>
            <a:r>
              <a:rPr lang="en-US" b="1" i="1" dirty="0" smtClean="0">
                <a:solidFill>
                  <a:schemeClr val="accent2"/>
                </a:solidFill>
              </a:rPr>
              <a:t>respond productively </a:t>
            </a:r>
            <a:r>
              <a:rPr lang="en-US" i="1" dirty="0" smtClean="0"/>
              <a:t>to this adversity </a:t>
            </a:r>
            <a:r>
              <a:rPr lang="en-US" dirty="0" smtClean="0"/>
              <a:t>&amp;</a:t>
            </a:r>
            <a:r>
              <a:rPr lang="en-US" i="1" dirty="0" smtClean="0">
                <a:solidFill>
                  <a:schemeClr val="accent2"/>
                </a:solidFill>
              </a:rPr>
              <a:t> </a:t>
            </a:r>
            <a:r>
              <a:rPr lang="en-US" b="1" i="1" dirty="0" smtClean="0">
                <a:solidFill>
                  <a:schemeClr val="accent2"/>
                </a:solidFill>
              </a:rPr>
              <a:t>live well with it?”</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66112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Dryden</a:t>
            </a:r>
            <a:endParaRPr lang="en-US" dirty="0"/>
          </a:p>
        </p:txBody>
      </p:sp>
      <p:sp>
        <p:nvSpPr>
          <p:cNvPr id="3" name="Content Placeholder 2"/>
          <p:cNvSpPr>
            <a:spLocks noGrp="1"/>
          </p:cNvSpPr>
          <p:nvPr>
            <p:ph idx="1"/>
          </p:nvPr>
        </p:nvSpPr>
        <p:spPr/>
        <p:txBody>
          <a:bodyPr>
            <a:normAutofit/>
          </a:bodyPr>
          <a:lstStyle/>
          <a:p>
            <a:pPr marL="0" indent="0">
              <a:buNone/>
            </a:pPr>
            <a:r>
              <a:rPr lang="en-US" sz="4000" i="1" dirty="0"/>
              <a:t>“It is not events that disturb people, it is their </a:t>
            </a:r>
            <a:r>
              <a:rPr lang="en-US" sz="4000" b="1" i="1" dirty="0" smtClean="0">
                <a:solidFill>
                  <a:schemeClr val="accent2"/>
                </a:solidFill>
              </a:rPr>
              <a:t>rigid and extreme attitudes </a:t>
            </a:r>
            <a:r>
              <a:rPr lang="en-US" sz="4000" i="1" dirty="0"/>
              <a:t>concerning them.”</a:t>
            </a:r>
          </a:p>
          <a:p>
            <a:pPr marL="0" indent="0">
              <a:buNone/>
            </a:pPr>
            <a:endParaRPr lang="en-US" sz="4000" i="1" dirty="0"/>
          </a:p>
          <a:p>
            <a:pPr marL="0" indent="0">
              <a:buNone/>
            </a:pPr>
            <a:r>
              <a:rPr lang="en-US" sz="4000" i="1" dirty="0" smtClean="0"/>
              <a:t>Windy Dryden, Ph.D.</a:t>
            </a:r>
          </a:p>
          <a:p>
            <a:pPr marL="0" indent="0">
              <a:buNone/>
            </a:pPr>
            <a:r>
              <a:rPr lang="en-US" sz="2400" i="1" dirty="0" smtClean="0"/>
              <a:t>(Leading REBT Practitioner)</a:t>
            </a:r>
            <a:endParaRPr lang="en-US" sz="24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98628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Epictetus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4000" i="1" dirty="0" smtClean="0"/>
              <a:t>“Remember, it is not enough to be hit or insulted to be harmed, </a:t>
            </a:r>
            <a:r>
              <a:rPr lang="en-US" sz="4000" b="1" i="1" dirty="0" smtClean="0">
                <a:solidFill>
                  <a:schemeClr val="accent2"/>
                </a:solidFill>
              </a:rPr>
              <a:t>you must believe </a:t>
            </a:r>
            <a:r>
              <a:rPr lang="en-US" sz="4000" i="1" dirty="0" smtClean="0"/>
              <a:t>you are being harmed. If someone succeeds in provoking you,</a:t>
            </a:r>
            <a:r>
              <a:rPr lang="en-US" sz="4000" i="1" dirty="0" smtClean="0">
                <a:solidFill>
                  <a:schemeClr val="accent2"/>
                </a:solidFill>
              </a:rPr>
              <a:t> </a:t>
            </a:r>
            <a:r>
              <a:rPr lang="en-US" sz="4000" b="1" i="1" dirty="0" smtClean="0">
                <a:solidFill>
                  <a:schemeClr val="accent2"/>
                </a:solidFill>
              </a:rPr>
              <a:t>realize that your mind is complicit in the provocation…</a:t>
            </a:r>
            <a:r>
              <a:rPr lang="en-US" sz="4000" b="1" i="1" dirty="0" smtClean="0"/>
              <a:t>”</a:t>
            </a:r>
          </a:p>
          <a:p>
            <a:pPr marL="0" indent="0">
              <a:buNone/>
            </a:pPr>
            <a:endParaRPr lang="en-US" sz="4000" b="1" i="1" dirty="0" smtClean="0"/>
          </a:p>
          <a:p>
            <a:pPr marL="0" indent="0">
              <a:buNone/>
            </a:pPr>
            <a:r>
              <a:rPr lang="en-US" sz="4000" i="1" dirty="0"/>
              <a:t>Enchiridion </a:t>
            </a:r>
            <a:r>
              <a:rPr lang="en-US" sz="4000" i="1" dirty="0" smtClean="0"/>
              <a:t>20</a:t>
            </a:r>
            <a:endParaRPr lang="en-US" sz="4000" i="1" dirty="0"/>
          </a:p>
          <a:p>
            <a:pPr marL="0" indent="0">
              <a:buNone/>
            </a:pPr>
            <a:endParaRPr lang="en-US" sz="4000" b="1"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434815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ABC Model of Disturbance</a:t>
            </a:r>
            <a:endParaRPr lang="en-US" dirty="0"/>
          </a:p>
        </p:txBody>
      </p:sp>
      <p:sp>
        <p:nvSpPr>
          <p:cNvPr id="3" name="Content Placeholder 2"/>
          <p:cNvSpPr>
            <a:spLocks noGrp="1"/>
          </p:cNvSpPr>
          <p:nvPr>
            <p:ph idx="1"/>
          </p:nvPr>
        </p:nvSpPr>
        <p:spPr/>
        <p:txBody>
          <a:bodyPr/>
          <a:lstStyle/>
          <a:p>
            <a:r>
              <a:rPr lang="en-US" dirty="0" smtClean="0"/>
              <a:t>A = Adversity</a:t>
            </a:r>
          </a:p>
          <a:p>
            <a:endParaRPr lang="en-US" dirty="0"/>
          </a:p>
          <a:p>
            <a:r>
              <a:rPr lang="en-US" dirty="0" smtClean="0"/>
              <a:t>B = Basic </a:t>
            </a:r>
            <a:r>
              <a:rPr lang="en-US" b="1" i="1" dirty="0" smtClean="0">
                <a:solidFill>
                  <a:schemeClr val="accent2"/>
                </a:solidFill>
              </a:rPr>
              <a:t>Attitudes</a:t>
            </a:r>
            <a:r>
              <a:rPr lang="en-US" dirty="0" smtClean="0"/>
              <a:t> about adversity </a:t>
            </a:r>
            <a:r>
              <a:rPr lang="en-US" b="1" i="1" dirty="0" smtClean="0">
                <a:solidFill>
                  <a:schemeClr val="accent2"/>
                </a:solidFill>
              </a:rPr>
              <a:t>(i.e. rigid and extreme attitudes)</a:t>
            </a:r>
          </a:p>
          <a:p>
            <a:endParaRPr lang="en-US" dirty="0">
              <a:solidFill>
                <a:schemeClr val="accent2"/>
              </a:solidFill>
            </a:endParaRPr>
          </a:p>
          <a:p>
            <a:r>
              <a:rPr lang="en-US" dirty="0" smtClean="0"/>
              <a:t>C = Emotional consequences </a:t>
            </a:r>
          </a:p>
          <a:p>
            <a:endParaRPr lang="en-US" dirty="0"/>
          </a:p>
          <a:p>
            <a:r>
              <a:rPr lang="en-US" dirty="0" smtClean="0"/>
              <a:t>Note: </a:t>
            </a:r>
            <a:r>
              <a:rPr lang="en-US" b="1" i="1" dirty="0" smtClean="0">
                <a:solidFill>
                  <a:schemeClr val="accent2"/>
                </a:solidFill>
              </a:rPr>
              <a:t>Before</a:t>
            </a:r>
            <a:r>
              <a:rPr lang="en-US" dirty="0" smtClean="0"/>
              <a:t> REBT therapy people often have </a:t>
            </a:r>
            <a:r>
              <a:rPr lang="en-US" dirty="0" smtClean="0"/>
              <a:t>the attitude </a:t>
            </a:r>
            <a:r>
              <a:rPr lang="en-US" b="1" i="1" dirty="0" smtClean="0">
                <a:solidFill>
                  <a:schemeClr val="accent2"/>
                </a:solidFill>
              </a:rPr>
              <a:t>“My colleague made me angry. </a:t>
            </a:r>
            <a:r>
              <a:rPr lang="en-US" b="1" i="1" dirty="0">
                <a:solidFill>
                  <a:schemeClr val="accent2"/>
                </a:solidFill>
              </a:rPr>
              <a:t>H</a:t>
            </a:r>
            <a:r>
              <a:rPr lang="en-US" b="1" i="1" dirty="0" smtClean="0">
                <a:solidFill>
                  <a:schemeClr val="accent2"/>
                </a:solidFill>
              </a:rPr>
              <a:t>e absolutely should cooperate with me on this project!” </a:t>
            </a:r>
            <a:r>
              <a:rPr lang="en-US" dirty="0" smtClean="0"/>
              <a:t>suggesting that A (Adversity) directly leads to C (emotional consequence).</a:t>
            </a: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48641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Adapting to Adversity &amp; </a:t>
            </a:r>
            <a:br>
              <a:rPr lang="en-US" dirty="0" smtClean="0"/>
            </a:br>
            <a:r>
              <a:rPr lang="en-US" dirty="0" smtClean="0"/>
              <a:t>Having a Tough-Minded stance</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n-US" b="1" i="1" dirty="0" smtClean="0">
                <a:solidFill>
                  <a:schemeClr val="accent2"/>
                </a:solidFill>
              </a:rPr>
              <a:t>adapt &amp; help ourselves </a:t>
            </a:r>
            <a:r>
              <a:rPr lang="en-US" dirty="0" smtClean="0"/>
              <a:t>in the face of adversity one can </a:t>
            </a:r>
            <a:r>
              <a:rPr lang="en-US" b="1" i="1" dirty="0" smtClean="0">
                <a:solidFill>
                  <a:schemeClr val="accent2"/>
                </a:solidFill>
              </a:rPr>
              <a:t>relinquish</a:t>
            </a:r>
            <a:r>
              <a:rPr lang="en-US" dirty="0" smtClean="0">
                <a:solidFill>
                  <a:schemeClr val="accent2"/>
                </a:solidFill>
              </a:rPr>
              <a:t> </a:t>
            </a:r>
            <a:r>
              <a:rPr lang="en-US" b="1" i="1" dirty="0" smtClean="0">
                <a:solidFill>
                  <a:schemeClr val="accent2"/>
                </a:solidFill>
              </a:rPr>
              <a:t>rigid &amp; extreme</a:t>
            </a:r>
            <a:r>
              <a:rPr lang="en-US" b="1" i="1" dirty="0" smtClean="0"/>
              <a:t> </a:t>
            </a:r>
            <a:r>
              <a:rPr lang="en-US" dirty="0" smtClean="0"/>
              <a:t>attitudes</a:t>
            </a:r>
            <a:r>
              <a:rPr lang="en-US" b="1" i="1" dirty="0" smtClean="0"/>
              <a:t> </a:t>
            </a:r>
            <a:r>
              <a:rPr lang="en-US" dirty="0" smtClean="0"/>
              <a:t>and </a:t>
            </a:r>
            <a:r>
              <a:rPr lang="en-US" b="1" i="1" dirty="0" smtClean="0">
                <a:solidFill>
                  <a:schemeClr val="accent2"/>
                </a:solidFill>
              </a:rPr>
              <a:t>adopt flexible &amp; non-extreme </a:t>
            </a:r>
            <a:r>
              <a:rPr lang="en-US" dirty="0" smtClean="0"/>
              <a:t>attitudes towards adversity</a:t>
            </a:r>
          </a:p>
          <a:p>
            <a:endParaRPr lang="en-US" dirty="0" smtClean="0"/>
          </a:p>
          <a:p>
            <a:r>
              <a:rPr lang="en-US" dirty="0" smtClean="0"/>
              <a:t>Example: </a:t>
            </a:r>
            <a:r>
              <a:rPr lang="en-US" b="1" i="1" dirty="0" smtClean="0">
                <a:solidFill>
                  <a:schemeClr val="accent2"/>
                </a:solidFill>
              </a:rPr>
              <a:t>“I really wish my colleague would cooperate with me on this project but he does NOT ABSOLUTELY HAVE to cooperate with me. I will choose a healthy attitude towards his uncooperative behavior and then take steps to influence him to cooperate to whatever extent I can.”</a:t>
            </a:r>
          </a:p>
          <a:p>
            <a:endParaRPr lang="en-US" b="1" i="1" dirty="0" smtClean="0"/>
          </a:p>
          <a:p>
            <a:r>
              <a:rPr lang="en-US" dirty="0" smtClean="0"/>
              <a:t>This is a </a:t>
            </a:r>
            <a:r>
              <a:rPr lang="en-US" b="1" i="1" dirty="0" smtClean="0">
                <a:solidFill>
                  <a:schemeClr val="accent2"/>
                </a:solidFill>
              </a:rPr>
              <a:t>flexible attitude </a:t>
            </a:r>
            <a:r>
              <a:rPr lang="en-US" dirty="0" smtClean="0"/>
              <a:t>towards a negative state of affairs and will lead to healthy, productive negative feelings of </a:t>
            </a:r>
            <a:r>
              <a:rPr lang="en-US" b="1" i="1" dirty="0" smtClean="0">
                <a:solidFill>
                  <a:schemeClr val="accent2"/>
                </a:solidFill>
              </a:rPr>
              <a:t>disappointment, sorrow, concern and\or</a:t>
            </a:r>
            <a:r>
              <a:rPr lang="en-US" b="1" i="1" dirty="0" smtClean="0"/>
              <a:t> </a:t>
            </a:r>
            <a:r>
              <a:rPr lang="en-US" b="1" i="1" dirty="0" smtClean="0">
                <a:solidFill>
                  <a:schemeClr val="accent2"/>
                </a:solidFill>
              </a:rPr>
              <a:t>productive anger.</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811654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origins of Disturbance &amp; the Human Condition</a:t>
            </a:r>
            <a:endParaRPr lang="en-US" dirty="0"/>
          </a:p>
        </p:txBody>
      </p:sp>
      <p:sp>
        <p:nvSpPr>
          <p:cNvPr id="3" name="Content Placeholder 2"/>
          <p:cNvSpPr>
            <a:spLocks noGrp="1"/>
          </p:cNvSpPr>
          <p:nvPr>
            <p:ph idx="1"/>
          </p:nvPr>
        </p:nvSpPr>
        <p:spPr/>
        <p:txBody>
          <a:bodyPr>
            <a:noAutofit/>
          </a:bodyPr>
          <a:lstStyle/>
          <a:p>
            <a:r>
              <a:rPr lang="en-US" sz="2800" dirty="0" smtClean="0"/>
              <a:t>All humans are </a:t>
            </a:r>
            <a:r>
              <a:rPr lang="en-US" sz="2800" b="1" i="1" dirty="0" smtClean="0">
                <a:solidFill>
                  <a:schemeClr val="accent2"/>
                </a:solidFill>
              </a:rPr>
              <a:t>born &amp; reared </a:t>
            </a:r>
            <a:r>
              <a:rPr lang="en-US" sz="2800" dirty="0" smtClean="0"/>
              <a:t>to hold to a </a:t>
            </a:r>
            <a:r>
              <a:rPr lang="en-US" sz="2800" b="1" i="1" dirty="0" smtClean="0">
                <a:solidFill>
                  <a:schemeClr val="accent2"/>
                </a:solidFill>
              </a:rPr>
              <a:t>greater or lesser </a:t>
            </a:r>
            <a:r>
              <a:rPr lang="en-US" sz="2800" dirty="0" smtClean="0"/>
              <a:t>extent rigid &amp; extreme attitudes </a:t>
            </a:r>
          </a:p>
          <a:p>
            <a:endParaRPr lang="en-US" sz="2800" dirty="0" smtClean="0"/>
          </a:p>
          <a:p>
            <a:r>
              <a:rPr lang="en-US" sz="2800" dirty="0" smtClean="0"/>
              <a:t>Also </a:t>
            </a:r>
            <a:r>
              <a:rPr lang="en-US" sz="2800" b="1" i="1" dirty="0" smtClean="0">
                <a:solidFill>
                  <a:schemeClr val="accent2"/>
                </a:solidFill>
              </a:rPr>
              <a:t>born &amp; reared </a:t>
            </a:r>
            <a:r>
              <a:rPr lang="en-US" sz="2800" dirty="0" smtClean="0"/>
              <a:t>to hold </a:t>
            </a:r>
            <a:r>
              <a:rPr lang="en-US" sz="2800" b="1" i="1" dirty="0" smtClean="0">
                <a:solidFill>
                  <a:schemeClr val="accent2"/>
                </a:solidFill>
              </a:rPr>
              <a:t>flexible &amp; non-extreme attitudes</a:t>
            </a:r>
          </a:p>
          <a:p>
            <a:endParaRPr lang="en-US" sz="2800" b="1" i="1" dirty="0" smtClean="0"/>
          </a:p>
          <a:p>
            <a:r>
              <a:rPr lang="en-US" sz="2800" dirty="0" smtClean="0"/>
              <a:t>Irrational, self-defeating attitudes &amp; rational, self-helping attitudes are part of the </a:t>
            </a:r>
            <a:r>
              <a:rPr lang="en-US" sz="2800" b="1" i="1" dirty="0" smtClean="0">
                <a:solidFill>
                  <a:schemeClr val="accent2"/>
                </a:solidFill>
              </a:rPr>
              <a:t>human condition </a:t>
            </a:r>
            <a:r>
              <a:rPr lang="en-US" sz="2800" dirty="0" smtClean="0"/>
              <a:t>and are </a:t>
            </a:r>
            <a:r>
              <a:rPr lang="en-US" sz="2800" b="1" i="1" dirty="0" smtClean="0">
                <a:solidFill>
                  <a:schemeClr val="accent2"/>
                </a:solidFill>
              </a:rPr>
              <a:t>rooted in our biology</a:t>
            </a: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590163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Limitations &amp; the Human Condition</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Note</a:t>
            </a:r>
            <a:r>
              <a:rPr lang="en-US" sz="2400" dirty="0"/>
              <a:t>: we will </a:t>
            </a:r>
            <a:r>
              <a:rPr lang="en-US" sz="2400" b="1" i="1" dirty="0">
                <a:solidFill>
                  <a:schemeClr val="accent2"/>
                </a:solidFill>
              </a:rPr>
              <a:t>never completely eliminate the irrationality that lurks </a:t>
            </a:r>
            <a:r>
              <a:rPr lang="en-US" sz="2400" dirty="0"/>
              <a:t>within us </a:t>
            </a:r>
            <a:endParaRPr lang="en-US" sz="2400" dirty="0" smtClean="0"/>
          </a:p>
          <a:p>
            <a:endParaRPr lang="en-US" sz="2400" dirty="0"/>
          </a:p>
          <a:p>
            <a:r>
              <a:rPr lang="en-US" sz="2400" dirty="0"/>
              <a:t>We can greatly reduce the</a:t>
            </a:r>
            <a:r>
              <a:rPr lang="en-US" sz="2400" dirty="0">
                <a:solidFill>
                  <a:schemeClr val="accent2"/>
                </a:solidFill>
              </a:rPr>
              <a:t> </a:t>
            </a:r>
            <a:r>
              <a:rPr lang="en-US" sz="2400" b="1" i="1" dirty="0">
                <a:solidFill>
                  <a:schemeClr val="accent2"/>
                </a:solidFill>
              </a:rPr>
              <a:t>intensity, frequency, </a:t>
            </a:r>
            <a:r>
              <a:rPr lang="en-US" sz="2400" b="1" i="1" dirty="0" smtClean="0">
                <a:solidFill>
                  <a:schemeClr val="accent2"/>
                </a:solidFill>
              </a:rPr>
              <a:t>&amp; </a:t>
            </a:r>
            <a:r>
              <a:rPr lang="en-US" sz="2400" b="1" i="1" dirty="0">
                <a:solidFill>
                  <a:schemeClr val="accent2"/>
                </a:solidFill>
              </a:rPr>
              <a:t>duration</a:t>
            </a:r>
            <a:r>
              <a:rPr lang="en-US" sz="2400" dirty="0">
                <a:solidFill>
                  <a:schemeClr val="accent2"/>
                </a:solidFill>
              </a:rPr>
              <a:t> </a:t>
            </a:r>
            <a:r>
              <a:rPr lang="en-US" sz="2400" dirty="0"/>
              <a:t>with which it reveals itself in our emotional </a:t>
            </a:r>
            <a:r>
              <a:rPr lang="en-US" sz="2400" dirty="0" smtClean="0"/>
              <a:t>lives</a:t>
            </a:r>
          </a:p>
          <a:p>
            <a:endParaRPr lang="en-US" sz="2400" dirty="0"/>
          </a:p>
          <a:p>
            <a:r>
              <a:rPr lang="en-US" sz="2400" dirty="0" smtClean="0"/>
              <a:t>We will remain </a:t>
            </a:r>
            <a:r>
              <a:rPr lang="en-US" sz="2400" b="1" i="1" dirty="0" smtClean="0">
                <a:solidFill>
                  <a:schemeClr val="accent2"/>
                </a:solidFill>
              </a:rPr>
              <a:t>fallible, humans </a:t>
            </a:r>
            <a:r>
              <a:rPr lang="en-US" sz="2400" dirty="0" smtClean="0"/>
              <a:t>despite the </a:t>
            </a:r>
            <a:r>
              <a:rPr lang="en-US" sz="2400" b="1" i="1" dirty="0" smtClean="0">
                <a:solidFill>
                  <a:schemeClr val="accent2"/>
                </a:solidFill>
              </a:rPr>
              <a:t>potential </a:t>
            </a:r>
            <a:r>
              <a:rPr lang="en-US" sz="2400" dirty="0" smtClean="0"/>
              <a:t>for</a:t>
            </a:r>
            <a:r>
              <a:rPr lang="en-US" sz="2400" b="1" i="1" dirty="0" smtClean="0">
                <a:solidFill>
                  <a:schemeClr val="accent2"/>
                </a:solidFill>
              </a:rPr>
              <a:t> significant growth</a:t>
            </a:r>
            <a:r>
              <a:rPr lang="en-US" sz="2400" b="1" i="1" dirty="0" smtClean="0"/>
              <a:t> </a:t>
            </a:r>
            <a:r>
              <a:rPr lang="en-US" sz="2400" dirty="0" smtClean="0"/>
              <a:t>and self-actualization</a:t>
            </a:r>
            <a:endParaRPr lang="en-US" sz="2400" dirty="0"/>
          </a:p>
          <a:p>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80930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normAutofit/>
          </a:bodyPr>
          <a:lstStyle/>
          <a:p>
            <a:pPr marL="0" indent="0">
              <a:buNone/>
            </a:pPr>
            <a:r>
              <a:rPr lang="en-US" sz="4400" i="1" dirty="0" smtClean="0"/>
              <a:t>“We must undergo a hard winter </a:t>
            </a:r>
            <a:r>
              <a:rPr lang="en-US" sz="4400" b="1" i="1" dirty="0" smtClean="0">
                <a:solidFill>
                  <a:schemeClr val="accent2"/>
                </a:solidFill>
              </a:rPr>
              <a:t>training</a:t>
            </a:r>
            <a:r>
              <a:rPr lang="en-US" sz="4400" b="1" i="1" dirty="0" smtClean="0"/>
              <a:t> </a:t>
            </a:r>
            <a:r>
              <a:rPr lang="en-US" sz="4400" i="1" dirty="0" smtClean="0"/>
              <a:t>and not rush into things for which we haven’t prepared.”</a:t>
            </a:r>
          </a:p>
          <a:p>
            <a:pPr marL="0" indent="0">
              <a:buNone/>
            </a:pPr>
            <a:endParaRPr lang="en-US" sz="4400" dirty="0" smtClean="0"/>
          </a:p>
          <a:p>
            <a:pPr marL="0" indent="0">
              <a:buNone/>
            </a:pPr>
            <a:r>
              <a:rPr lang="en-US" sz="4400" i="1" dirty="0" smtClean="0"/>
              <a:t>Discourses 1.2.32</a:t>
            </a:r>
            <a:endParaRPr lang="en-US" sz="44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147371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And Practice required Due to our Biological Tendencies </a:t>
            </a:r>
            <a:endParaRPr lang="en-US" dirty="0"/>
          </a:p>
        </p:txBody>
      </p:sp>
      <p:sp>
        <p:nvSpPr>
          <p:cNvPr id="3" name="Content Placeholder 2"/>
          <p:cNvSpPr>
            <a:spLocks noGrp="1"/>
          </p:cNvSpPr>
          <p:nvPr>
            <p:ph idx="1"/>
          </p:nvPr>
        </p:nvSpPr>
        <p:spPr/>
        <p:txBody>
          <a:bodyPr>
            <a:normAutofit fontScale="92500"/>
          </a:bodyPr>
          <a:lstStyle/>
          <a:p>
            <a:r>
              <a:rPr lang="en-US" sz="3200" dirty="0" smtClean="0"/>
              <a:t>Humans can </a:t>
            </a:r>
            <a:r>
              <a:rPr lang="en-US" sz="3200" b="1" i="1" dirty="0" smtClean="0">
                <a:solidFill>
                  <a:schemeClr val="accent2"/>
                </a:solidFill>
              </a:rPr>
              <a:t>train themselves</a:t>
            </a:r>
            <a:r>
              <a:rPr lang="en-US" sz="3200" dirty="0" smtClean="0"/>
              <a:t>, through work and practice, to </a:t>
            </a:r>
            <a:r>
              <a:rPr lang="en-US" sz="3200" b="1" i="1" dirty="0" smtClean="0">
                <a:solidFill>
                  <a:schemeClr val="accent2"/>
                </a:solidFill>
              </a:rPr>
              <a:t>detect, challenge</a:t>
            </a:r>
            <a:r>
              <a:rPr lang="en-US" sz="3200" b="1" i="1" dirty="0" smtClean="0"/>
              <a:t> </a:t>
            </a:r>
            <a:r>
              <a:rPr lang="en-US" sz="3200" b="1" i="1" dirty="0" smtClean="0">
                <a:solidFill>
                  <a:schemeClr val="accent2"/>
                </a:solidFill>
              </a:rPr>
              <a:t>&amp; relinquish </a:t>
            </a:r>
            <a:r>
              <a:rPr lang="en-US" sz="3200" dirty="0" smtClean="0"/>
              <a:t>rigid and extreme attitudes </a:t>
            </a:r>
          </a:p>
          <a:p>
            <a:endParaRPr lang="en-US" sz="3200" b="1" dirty="0" smtClean="0"/>
          </a:p>
          <a:p>
            <a:r>
              <a:rPr lang="en-US" sz="3200" dirty="0" smtClean="0"/>
              <a:t>Humans through </a:t>
            </a:r>
            <a:r>
              <a:rPr lang="en-US" sz="3200" b="1" i="1" dirty="0" smtClean="0">
                <a:solidFill>
                  <a:schemeClr val="accent2"/>
                </a:solidFill>
              </a:rPr>
              <a:t>deliberate effort </a:t>
            </a:r>
            <a:r>
              <a:rPr lang="en-US" sz="3200" i="1" dirty="0" smtClean="0"/>
              <a:t>can </a:t>
            </a:r>
            <a:r>
              <a:rPr lang="en-US" sz="3200" b="1" i="1" dirty="0" smtClean="0">
                <a:solidFill>
                  <a:schemeClr val="accent2"/>
                </a:solidFill>
              </a:rPr>
              <a:t>adopt healthy, self-helping</a:t>
            </a:r>
            <a:r>
              <a:rPr lang="en-US" sz="3200" b="1" dirty="0" smtClean="0">
                <a:solidFill>
                  <a:schemeClr val="accent2"/>
                </a:solidFill>
              </a:rPr>
              <a:t> </a:t>
            </a:r>
            <a:r>
              <a:rPr lang="en-US" sz="3200" b="1" i="1" dirty="0" smtClean="0">
                <a:solidFill>
                  <a:schemeClr val="accent2"/>
                </a:solidFill>
              </a:rPr>
              <a:t>flexible &amp; non-extreme </a:t>
            </a:r>
            <a:r>
              <a:rPr lang="en-US" sz="3200" dirty="0" smtClean="0"/>
              <a:t>attitudes </a:t>
            </a:r>
          </a:p>
          <a:p>
            <a:endParaRPr lang="en-US" sz="3200" dirty="0" smtClean="0"/>
          </a:p>
          <a:p>
            <a:r>
              <a:rPr lang="en-US" sz="3200" dirty="0" smtClean="0"/>
              <a:t>Humans need to remain </a:t>
            </a:r>
            <a:r>
              <a:rPr lang="en-US" sz="3200" b="1" i="1" dirty="0" smtClean="0">
                <a:solidFill>
                  <a:schemeClr val="accent2"/>
                </a:solidFill>
              </a:rPr>
              <a:t>on guard against backsliding</a:t>
            </a:r>
          </a:p>
          <a:p>
            <a:endParaRPr lang="en-US" sz="3200" dirty="0"/>
          </a:p>
          <a:p>
            <a:endParaRPr lang="en-US" sz="32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014373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Journey to Stoicism</a:t>
            </a:r>
            <a:endParaRPr lang="en-US" dirty="0"/>
          </a:p>
        </p:txBody>
      </p:sp>
      <p:sp>
        <p:nvSpPr>
          <p:cNvPr id="3" name="Content Placeholder 2"/>
          <p:cNvSpPr>
            <a:spLocks noGrp="1"/>
          </p:cNvSpPr>
          <p:nvPr>
            <p:ph idx="1"/>
          </p:nvPr>
        </p:nvSpPr>
        <p:spPr/>
        <p:txBody>
          <a:bodyPr/>
          <a:lstStyle/>
          <a:p>
            <a:pPr defTabSz="914400">
              <a:spcBef>
                <a:spcPts val="0"/>
              </a:spcBef>
              <a:spcAft>
                <a:spcPts val="0"/>
              </a:spcAft>
              <a:buClrTx/>
            </a:pPr>
            <a:r>
              <a:rPr lang="en-US" sz="2800" dirty="0" smtClean="0"/>
              <a:t>I am a clinical psychologist trained in Rational Emotive Behavior Therapy by </a:t>
            </a:r>
            <a:r>
              <a:rPr lang="en-US" sz="2800" b="1" i="1" dirty="0" smtClean="0">
                <a:solidFill>
                  <a:schemeClr val="accent2"/>
                </a:solidFill>
              </a:rPr>
              <a:t>Dr. Albert Ellis</a:t>
            </a:r>
          </a:p>
          <a:p>
            <a:pPr defTabSz="914400">
              <a:spcBef>
                <a:spcPts val="0"/>
              </a:spcBef>
              <a:spcAft>
                <a:spcPts val="0"/>
              </a:spcAft>
              <a:buClrTx/>
            </a:pPr>
            <a:endParaRPr lang="en-US" sz="2800" dirty="0" smtClean="0"/>
          </a:p>
          <a:p>
            <a:pPr defTabSz="914400">
              <a:spcBef>
                <a:spcPts val="0"/>
              </a:spcBef>
              <a:spcAft>
                <a:spcPts val="0"/>
              </a:spcAft>
              <a:buClrTx/>
            </a:pPr>
            <a:r>
              <a:rPr lang="en-US" sz="2800" dirty="0" smtClean="0"/>
              <a:t>Ellis always said REBT was an </a:t>
            </a:r>
            <a:r>
              <a:rPr lang="en-US" sz="2800" b="1" i="1" dirty="0" smtClean="0">
                <a:solidFill>
                  <a:schemeClr val="accent2"/>
                </a:solidFill>
              </a:rPr>
              <a:t>amalgamation</a:t>
            </a:r>
            <a:r>
              <a:rPr lang="en-US" sz="2800" dirty="0" smtClean="0"/>
              <a:t> of ancient and modern philosophy</a:t>
            </a:r>
          </a:p>
          <a:p>
            <a:pPr defTabSz="914400">
              <a:spcBef>
                <a:spcPts val="0"/>
              </a:spcBef>
              <a:spcAft>
                <a:spcPts val="0"/>
              </a:spcAft>
              <a:buClrTx/>
            </a:pPr>
            <a:endParaRPr lang="en-US" sz="2800" dirty="0" smtClean="0"/>
          </a:p>
          <a:p>
            <a:pPr defTabSz="914400">
              <a:spcBef>
                <a:spcPts val="0"/>
              </a:spcBef>
              <a:spcAft>
                <a:spcPts val="0"/>
              </a:spcAft>
              <a:buClrTx/>
            </a:pPr>
            <a:r>
              <a:rPr lang="en-US" sz="2800" dirty="0" smtClean="0"/>
              <a:t>REBT </a:t>
            </a:r>
            <a:r>
              <a:rPr lang="en-US" sz="2800" b="1" i="1" dirty="0" smtClean="0">
                <a:solidFill>
                  <a:schemeClr val="accent2"/>
                </a:solidFill>
              </a:rPr>
              <a:t>borrows heavily </a:t>
            </a:r>
            <a:r>
              <a:rPr lang="en-US" sz="2800" dirty="0" smtClean="0"/>
              <a:t>from </a:t>
            </a:r>
            <a:r>
              <a:rPr lang="en-US" sz="2800" b="1" i="1" dirty="0" smtClean="0">
                <a:solidFill>
                  <a:schemeClr val="accent2"/>
                </a:solidFill>
              </a:rPr>
              <a:t>Stoicism</a:t>
            </a:r>
          </a:p>
          <a:p>
            <a:pPr defTabSz="914400">
              <a:spcBef>
                <a:spcPts val="0"/>
              </a:spcBef>
              <a:spcAft>
                <a:spcPts val="0"/>
              </a:spcAft>
              <a:buClrTx/>
            </a:pPr>
            <a:endParaRPr lang="en-US" sz="2800" b="1" i="1" dirty="0" smtClean="0"/>
          </a:p>
          <a:p>
            <a:pPr defTabSz="914400">
              <a:spcBef>
                <a:spcPts val="0"/>
              </a:spcBef>
              <a:spcAft>
                <a:spcPts val="0"/>
              </a:spcAft>
              <a:buClrTx/>
            </a:pPr>
            <a:r>
              <a:rPr lang="en-US" sz="2800" dirty="0" smtClean="0"/>
              <a:t>Given that REBT’s </a:t>
            </a:r>
            <a:r>
              <a:rPr lang="en-US" sz="2800" b="1" i="1" dirty="0" smtClean="0">
                <a:solidFill>
                  <a:schemeClr val="accent2"/>
                </a:solidFill>
              </a:rPr>
              <a:t>roots lie in Stoicism </a:t>
            </a:r>
            <a:r>
              <a:rPr lang="en-US" sz="2800" dirty="0" smtClean="0"/>
              <a:t>I set out to </a:t>
            </a:r>
            <a:r>
              <a:rPr lang="en-US" sz="2800" b="1" i="1" dirty="0" smtClean="0">
                <a:solidFill>
                  <a:schemeClr val="accent2"/>
                </a:solidFill>
              </a:rPr>
              <a:t>deepen</a:t>
            </a:r>
            <a:r>
              <a:rPr lang="en-US" sz="2800" dirty="0" smtClean="0"/>
              <a:t> my appreciation of </a:t>
            </a:r>
            <a:r>
              <a:rPr lang="en-US" sz="2800" b="1" i="1" dirty="0" smtClean="0">
                <a:solidFill>
                  <a:schemeClr val="accent2"/>
                </a:solidFill>
              </a:rPr>
              <a:t>REBT</a:t>
            </a:r>
            <a:r>
              <a:rPr lang="en-US" sz="2800" dirty="0" smtClean="0"/>
              <a:t> by studying Stoicism</a:t>
            </a:r>
          </a:p>
          <a:p>
            <a:pPr defTabSz="914400">
              <a:spcBef>
                <a:spcPts val="0"/>
              </a:spcBef>
              <a:spcAft>
                <a:spcPts val="0"/>
              </a:spcAft>
              <a:buClrTx/>
            </a:pP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34352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 as Psychoeducation</a:t>
            </a:r>
            <a:endParaRPr lang="en-US" dirty="0"/>
          </a:p>
        </p:txBody>
      </p:sp>
      <p:sp>
        <p:nvSpPr>
          <p:cNvPr id="3" name="Content Placeholder 2"/>
          <p:cNvSpPr>
            <a:spLocks noGrp="1"/>
          </p:cNvSpPr>
          <p:nvPr>
            <p:ph idx="1"/>
          </p:nvPr>
        </p:nvSpPr>
        <p:spPr>
          <a:xfrm>
            <a:off x="685800" y="2169160"/>
            <a:ext cx="10820400" cy="4024125"/>
          </a:xfrm>
        </p:spPr>
        <p:txBody>
          <a:bodyPr>
            <a:normAutofit lnSpcReduction="10000"/>
          </a:bodyPr>
          <a:lstStyle/>
          <a:p>
            <a:r>
              <a:rPr lang="en-US" sz="3600" dirty="0" smtClean="0"/>
              <a:t>REBT is both a </a:t>
            </a:r>
            <a:r>
              <a:rPr lang="en-US" sz="3600" b="1" i="1" dirty="0" smtClean="0">
                <a:solidFill>
                  <a:schemeClr val="accent2"/>
                </a:solidFill>
              </a:rPr>
              <a:t>philosophy</a:t>
            </a:r>
            <a:r>
              <a:rPr lang="en-US" sz="3600" dirty="0" smtClean="0"/>
              <a:t> &amp; a </a:t>
            </a:r>
            <a:r>
              <a:rPr lang="en-US" sz="3600" b="1" i="1" dirty="0" smtClean="0">
                <a:solidFill>
                  <a:schemeClr val="accent2"/>
                </a:solidFill>
              </a:rPr>
              <a:t>psychotherapy</a:t>
            </a:r>
          </a:p>
          <a:p>
            <a:endParaRPr lang="en-US" sz="3600" b="1" i="1" dirty="0" smtClean="0"/>
          </a:p>
          <a:p>
            <a:r>
              <a:rPr lang="en-US" sz="3600" dirty="0" smtClean="0"/>
              <a:t>As a therapy it teaches people to </a:t>
            </a:r>
            <a:r>
              <a:rPr lang="en-US" sz="3600" b="1" i="1" dirty="0" smtClean="0">
                <a:solidFill>
                  <a:schemeClr val="accent2"/>
                </a:solidFill>
              </a:rPr>
              <a:t>question</a:t>
            </a:r>
            <a:r>
              <a:rPr lang="en-US" sz="3600" i="1" dirty="0" smtClean="0"/>
              <a:t> &amp; </a:t>
            </a:r>
            <a:r>
              <a:rPr lang="en-US" sz="3600" b="1" i="1" dirty="0" smtClean="0">
                <a:solidFill>
                  <a:schemeClr val="accent2"/>
                </a:solidFill>
              </a:rPr>
              <a:t>relinquish</a:t>
            </a:r>
            <a:r>
              <a:rPr lang="en-US" sz="3600" dirty="0" smtClean="0"/>
              <a:t> their rigid &amp; extreme attitudes and to </a:t>
            </a:r>
            <a:r>
              <a:rPr lang="en-US" sz="3600" b="1" i="1" dirty="0" smtClean="0">
                <a:solidFill>
                  <a:schemeClr val="accent2"/>
                </a:solidFill>
              </a:rPr>
              <a:t>adopt</a:t>
            </a:r>
            <a:r>
              <a:rPr lang="en-US" sz="3600" b="1" i="1" dirty="0" smtClean="0"/>
              <a:t> </a:t>
            </a:r>
            <a:r>
              <a:rPr lang="en-US" sz="3600" dirty="0" smtClean="0"/>
              <a:t>flexible &amp; non-extreme attitudes</a:t>
            </a:r>
          </a:p>
          <a:p>
            <a:endParaRPr lang="en-US" sz="3600" dirty="0" smtClean="0"/>
          </a:p>
          <a:p>
            <a:r>
              <a:rPr lang="en-US" sz="3600" dirty="0" smtClean="0"/>
              <a:t>As a philosophy it </a:t>
            </a:r>
            <a:r>
              <a:rPr lang="en-US" sz="3600" b="1" i="1" dirty="0" smtClean="0">
                <a:solidFill>
                  <a:schemeClr val="accent2"/>
                </a:solidFill>
              </a:rPr>
              <a:t>suggests values to live by</a:t>
            </a:r>
          </a:p>
          <a:p>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5586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Epictetus</a:t>
            </a:r>
            <a:endParaRPr lang="en-US" dirty="0"/>
          </a:p>
        </p:txBody>
      </p:sp>
      <p:sp>
        <p:nvSpPr>
          <p:cNvPr id="3" name="Content Placeholder 2"/>
          <p:cNvSpPr>
            <a:spLocks noGrp="1"/>
          </p:cNvSpPr>
          <p:nvPr>
            <p:ph idx="1"/>
          </p:nvPr>
        </p:nvSpPr>
        <p:spPr/>
        <p:txBody>
          <a:bodyPr>
            <a:normAutofit/>
          </a:bodyPr>
          <a:lstStyle/>
          <a:p>
            <a:pPr marL="0" indent="0">
              <a:buNone/>
            </a:pPr>
            <a:r>
              <a:rPr lang="en-US" sz="3600" i="1" dirty="0" smtClean="0"/>
              <a:t>“Learning that does not lead to </a:t>
            </a:r>
            <a:r>
              <a:rPr lang="en-US" sz="3600" b="1" i="1" dirty="0" smtClean="0">
                <a:solidFill>
                  <a:schemeClr val="accent2"/>
                </a:solidFill>
              </a:rPr>
              <a:t>action</a:t>
            </a:r>
            <a:r>
              <a:rPr lang="en-US" sz="3600" i="1" dirty="0" smtClean="0"/>
              <a:t> is    useless.”</a:t>
            </a:r>
          </a:p>
          <a:p>
            <a:pPr marL="0" indent="0">
              <a:buNone/>
            </a:pPr>
            <a:r>
              <a:rPr lang="en-US" sz="3600" dirty="0" smtClean="0"/>
              <a:t>	</a:t>
            </a:r>
          </a:p>
          <a:p>
            <a:pPr marL="0" indent="0">
              <a:buNone/>
            </a:pPr>
            <a:endParaRPr lang="en-US" sz="3600" dirty="0" smtClean="0"/>
          </a:p>
          <a:p>
            <a:pPr marL="0" indent="0">
              <a:buNone/>
            </a:pPr>
            <a:r>
              <a:rPr lang="en-US" sz="3600" i="1" dirty="0" smtClean="0"/>
              <a:t>Discourses 1.29.35</a:t>
            </a:r>
            <a:endParaRPr lang="en-US" sz="36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338493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Making Therapeutic Progress</a:t>
            </a:r>
            <a:endParaRPr lang="en-US" dirty="0"/>
          </a:p>
        </p:txBody>
      </p:sp>
      <p:sp>
        <p:nvSpPr>
          <p:cNvPr id="3" name="Content Placeholder 2"/>
          <p:cNvSpPr>
            <a:spLocks noGrp="1"/>
          </p:cNvSpPr>
          <p:nvPr>
            <p:ph idx="1"/>
          </p:nvPr>
        </p:nvSpPr>
        <p:spPr/>
        <p:txBody>
          <a:bodyPr>
            <a:normAutofit fontScale="77500" lnSpcReduction="20000"/>
          </a:bodyPr>
          <a:lstStyle/>
          <a:p>
            <a:r>
              <a:rPr lang="en-US" sz="2800" b="1" i="1" dirty="0" smtClean="0">
                <a:solidFill>
                  <a:schemeClr val="accent2"/>
                </a:solidFill>
              </a:rPr>
              <a:t>Discuss &amp; reflect </a:t>
            </a:r>
            <a:r>
              <a:rPr lang="en-US" sz="2800" dirty="0" smtClean="0"/>
              <a:t>on the </a:t>
            </a:r>
            <a:r>
              <a:rPr lang="en-US" sz="2800" b="1" i="1" dirty="0" smtClean="0">
                <a:solidFill>
                  <a:schemeClr val="accent2"/>
                </a:solidFill>
              </a:rPr>
              <a:t>validity </a:t>
            </a:r>
            <a:r>
              <a:rPr lang="en-US" sz="2800" dirty="0" smtClean="0"/>
              <a:t>&amp;</a:t>
            </a:r>
            <a:r>
              <a:rPr lang="en-US" sz="2800" b="1" i="1" dirty="0" smtClean="0">
                <a:solidFill>
                  <a:schemeClr val="accent2"/>
                </a:solidFill>
              </a:rPr>
              <a:t> functional value </a:t>
            </a:r>
            <a:r>
              <a:rPr lang="en-US" sz="2800" dirty="0" smtClean="0"/>
              <a:t>of rigid and extreme attitudes </a:t>
            </a:r>
            <a:r>
              <a:rPr lang="en-US" sz="2800" b="1" i="1" dirty="0" smtClean="0">
                <a:solidFill>
                  <a:schemeClr val="accent2"/>
                </a:solidFill>
              </a:rPr>
              <a:t>in session</a:t>
            </a:r>
          </a:p>
          <a:p>
            <a:endParaRPr lang="en-US" sz="2800" b="1" i="1" dirty="0" smtClean="0"/>
          </a:p>
          <a:p>
            <a:r>
              <a:rPr lang="en-US" sz="2800" b="1" i="1" dirty="0" smtClean="0">
                <a:solidFill>
                  <a:schemeClr val="accent2"/>
                </a:solidFill>
              </a:rPr>
              <a:t>Continue </a:t>
            </a:r>
            <a:r>
              <a:rPr lang="en-US" sz="2800" dirty="0" smtClean="0"/>
              <a:t>the psychoeducation </a:t>
            </a:r>
            <a:r>
              <a:rPr lang="en-US" sz="2800" b="1" i="1" dirty="0" smtClean="0">
                <a:solidFill>
                  <a:schemeClr val="accent2"/>
                </a:solidFill>
              </a:rPr>
              <a:t>at home </a:t>
            </a:r>
            <a:r>
              <a:rPr lang="en-US" sz="2800" dirty="0" smtClean="0"/>
              <a:t>through reading, audio presentations (go to </a:t>
            </a:r>
            <a:r>
              <a:rPr lang="en-US" sz="2800" b="1" i="1" dirty="0" smtClean="0">
                <a:solidFill>
                  <a:schemeClr val="accent2"/>
                </a:solidFill>
              </a:rPr>
              <a:t>REBTDoctor.com</a:t>
            </a:r>
            <a:r>
              <a:rPr lang="en-US" sz="2800" dirty="0" smtClean="0"/>
              <a:t>)</a:t>
            </a:r>
          </a:p>
          <a:p>
            <a:endParaRPr lang="en-US" sz="2800" dirty="0" smtClean="0"/>
          </a:p>
          <a:p>
            <a:r>
              <a:rPr lang="en-US" sz="2800" dirty="0" smtClean="0"/>
              <a:t>At home </a:t>
            </a:r>
            <a:r>
              <a:rPr lang="en-US" sz="2800" b="1" i="1" dirty="0" smtClean="0">
                <a:solidFill>
                  <a:schemeClr val="accent2"/>
                </a:solidFill>
              </a:rPr>
              <a:t>forcefully</a:t>
            </a:r>
            <a:r>
              <a:rPr lang="en-US" sz="2800" dirty="0" smtClean="0"/>
              <a:t> disputing your irrational attitudes </a:t>
            </a:r>
          </a:p>
          <a:p>
            <a:endParaRPr lang="en-US" sz="2800" dirty="0" smtClean="0"/>
          </a:p>
          <a:p>
            <a:r>
              <a:rPr lang="en-US" sz="2800" b="1" i="1" dirty="0" smtClean="0">
                <a:solidFill>
                  <a:schemeClr val="accent2"/>
                </a:solidFill>
              </a:rPr>
              <a:t>Practice through repetition </a:t>
            </a:r>
            <a:r>
              <a:rPr lang="en-US" sz="2800" dirty="0" smtClean="0"/>
              <a:t>healthy, rational attitudes</a:t>
            </a:r>
          </a:p>
          <a:p>
            <a:endParaRPr lang="en-US" sz="2800" dirty="0" smtClean="0"/>
          </a:p>
          <a:p>
            <a:r>
              <a:rPr lang="en-US" sz="2800" dirty="0" smtClean="0"/>
              <a:t>Most importantly </a:t>
            </a:r>
            <a:r>
              <a:rPr lang="en-US" sz="2800" b="1" i="1" dirty="0" smtClean="0">
                <a:solidFill>
                  <a:schemeClr val="accent2"/>
                </a:solidFill>
              </a:rPr>
              <a:t>act</a:t>
            </a:r>
            <a:r>
              <a:rPr lang="en-US" sz="2800" dirty="0" smtClean="0"/>
              <a:t> on those rational attitudes; </a:t>
            </a:r>
            <a:r>
              <a:rPr lang="en-US" sz="2800" b="1" i="1" dirty="0" smtClean="0">
                <a:solidFill>
                  <a:schemeClr val="accent2"/>
                </a:solidFill>
              </a:rPr>
              <a:t>live in harmony with them, walk the talk!</a:t>
            </a:r>
            <a:endParaRPr lang="en-US" sz="2800"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205240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Four Irrational Attitudes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theory holds there are four attitudes responsible for disturbance</a:t>
            </a:r>
          </a:p>
          <a:p>
            <a:endParaRPr lang="en-US" sz="3600" dirty="0" smtClean="0"/>
          </a:p>
          <a:p>
            <a:pPr lvl="1"/>
            <a:r>
              <a:rPr lang="en-US" sz="3400" dirty="0" smtClean="0"/>
              <a:t>One attitude is </a:t>
            </a:r>
            <a:r>
              <a:rPr lang="en-US" sz="3400" b="1" i="1" dirty="0" smtClean="0">
                <a:solidFill>
                  <a:schemeClr val="accent2"/>
                </a:solidFill>
              </a:rPr>
              <a:t>primary</a:t>
            </a:r>
            <a:r>
              <a:rPr lang="en-US" sz="3400" dirty="0" smtClean="0"/>
              <a:t> </a:t>
            </a:r>
            <a:r>
              <a:rPr lang="mr-IN" sz="3400" dirty="0" smtClean="0"/>
              <a:t>–</a:t>
            </a:r>
            <a:r>
              <a:rPr lang="en-US" sz="3400" dirty="0" smtClean="0"/>
              <a:t> the rigid attitude at the </a:t>
            </a:r>
            <a:r>
              <a:rPr lang="en-US" sz="3400" b="1" i="1" dirty="0" smtClean="0">
                <a:solidFill>
                  <a:schemeClr val="accent2"/>
                </a:solidFill>
              </a:rPr>
              <a:t>core of disturbance</a:t>
            </a:r>
          </a:p>
          <a:p>
            <a:pPr lvl="2"/>
            <a:endParaRPr lang="en-US" sz="3600" b="1" dirty="0"/>
          </a:p>
          <a:p>
            <a:pPr lvl="1"/>
            <a:r>
              <a:rPr lang="en-US" sz="3400" b="1" i="1" dirty="0" smtClean="0">
                <a:solidFill>
                  <a:schemeClr val="accent2"/>
                </a:solidFill>
              </a:rPr>
              <a:t>Three derivative </a:t>
            </a:r>
            <a:r>
              <a:rPr lang="en-US" sz="3400" dirty="0" smtClean="0"/>
              <a:t>extreme attitudes that come from the rigid attitude</a:t>
            </a:r>
            <a:endParaRPr lang="en-US" sz="34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022120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 Attitude at the Core of Emotional Disturbance</a:t>
            </a:r>
            <a:endParaRPr lang="en-US" dirty="0"/>
          </a:p>
        </p:txBody>
      </p:sp>
      <p:sp>
        <p:nvSpPr>
          <p:cNvPr id="3" name="Content Placeholder 2"/>
          <p:cNvSpPr>
            <a:spLocks noGrp="1"/>
          </p:cNvSpPr>
          <p:nvPr>
            <p:ph idx="1"/>
          </p:nvPr>
        </p:nvSpPr>
        <p:spPr/>
        <p:txBody>
          <a:bodyPr>
            <a:normAutofit lnSpcReduction="10000"/>
          </a:bodyPr>
          <a:lstStyle/>
          <a:p>
            <a:r>
              <a:rPr lang="en-US" dirty="0" smtClean="0"/>
              <a:t>Ellis humorously named this core process </a:t>
            </a:r>
            <a:r>
              <a:rPr lang="en-US" b="1" i="1" dirty="0" smtClean="0">
                <a:solidFill>
                  <a:schemeClr val="accent2"/>
                </a:solidFill>
              </a:rPr>
              <a:t>“musturbation”</a:t>
            </a:r>
          </a:p>
          <a:p>
            <a:endParaRPr lang="en-US" b="1" i="1" dirty="0" smtClean="0"/>
          </a:p>
          <a:p>
            <a:r>
              <a:rPr lang="en-US" dirty="0" smtClean="0"/>
              <a:t>Also referred to as </a:t>
            </a:r>
            <a:r>
              <a:rPr lang="en-US" b="1" i="1" dirty="0" smtClean="0">
                <a:solidFill>
                  <a:schemeClr val="accent2"/>
                </a:solidFill>
              </a:rPr>
              <a:t>Demandingness</a:t>
            </a:r>
            <a:endParaRPr lang="en-US" dirty="0" smtClean="0">
              <a:solidFill>
                <a:schemeClr val="accent2"/>
              </a:solidFill>
            </a:endParaRPr>
          </a:p>
          <a:p>
            <a:endParaRPr lang="en-US" b="1" i="1" dirty="0" smtClean="0"/>
          </a:p>
          <a:p>
            <a:r>
              <a:rPr lang="en-US" b="1" i="1" dirty="0" smtClean="0">
                <a:solidFill>
                  <a:schemeClr val="accent2"/>
                </a:solidFill>
              </a:rPr>
              <a:t>Absolutistic, rigid, dogmatic, anti-scientific </a:t>
            </a:r>
            <a:r>
              <a:rPr lang="en-US" dirty="0" smtClean="0"/>
              <a:t>in nature</a:t>
            </a:r>
          </a:p>
          <a:p>
            <a:endParaRPr lang="en-US" dirty="0" smtClean="0"/>
          </a:p>
          <a:p>
            <a:r>
              <a:rPr lang="en-US" dirty="0" smtClean="0"/>
              <a:t>Typically expressed with words like:</a:t>
            </a:r>
          </a:p>
          <a:p>
            <a:pPr lvl="1">
              <a:buFont typeface="Wingdings" panose="05000000000000000000" pitchFamily="2" charset="2"/>
              <a:buChar char="§"/>
            </a:pPr>
            <a:r>
              <a:rPr lang="en-US" b="1" i="1" dirty="0" smtClean="0">
                <a:solidFill>
                  <a:schemeClr val="accent2"/>
                </a:solidFill>
              </a:rPr>
              <a:t>Must</a:t>
            </a:r>
          </a:p>
          <a:p>
            <a:pPr lvl="1">
              <a:buFont typeface="Wingdings" panose="05000000000000000000" pitchFamily="2" charset="2"/>
              <a:buChar char="§"/>
            </a:pPr>
            <a:r>
              <a:rPr lang="en-US" b="1" i="1" dirty="0" smtClean="0">
                <a:solidFill>
                  <a:schemeClr val="accent2"/>
                </a:solidFill>
              </a:rPr>
              <a:t>Absolutely should</a:t>
            </a:r>
          </a:p>
          <a:p>
            <a:pPr lvl="1">
              <a:buFont typeface="Wingdings" panose="05000000000000000000" pitchFamily="2" charset="2"/>
              <a:buChar char="§"/>
            </a:pPr>
            <a:r>
              <a:rPr lang="en-US" b="1" i="1" dirty="0" smtClean="0">
                <a:solidFill>
                  <a:schemeClr val="accent2"/>
                </a:solidFill>
              </a:rPr>
              <a:t>Have to </a:t>
            </a:r>
            <a:r>
              <a:rPr lang="en-US" dirty="0" smtClean="0"/>
              <a:t>(in the absolute sense)</a:t>
            </a:r>
          </a:p>
          <a:p>
            <a:pPr lvl="1">
              <a:buFont typeface="Wingdings" panose="05000000000000000000" pitchFamily="2" charset="2"/>
              <a:buChar char="§"/>
            </a:pPr>
            <a:r>
              <a:rPr lang="en-US" b="1" i="1" dirty="0" smtClean="0">
                <a:solidFill>
                  <a:schemeClr val="accent2"/>
                </a:solidFill>
              </a:rPr>
              <a:t>Need </a:t>
            </a:r>
            <a:r>
              <a:rPr lang="en-US" b="1" i="1" dirty="0">
                <a:solidFill>
                  <a:schemeClr val="accent2"/>
                </a:solidFill>
              </a:rPr>
              <a:t>to </a:t>
            </a:r>
            <a:r>
              <a:rPr lang="en-US" dirty="0"/>
              <a:t>(in the absolute sense</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862332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Ellis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“Assume that just about </a:t>
            </a:r>
            <a:r>
              <a:rPr lang="en-US" sz="4000" b="1" i="1" dirty="0" smtClean="0">
                <a:solidFill>
                  <a:schemeClr val="accent2"/>
                </a:solidFill>
              </a:rPr>
              <a:t>all</a:t>
            </a:r>
            <a:r>
              <a:rPr lang="en-US" sz="4000" dirty="0" smtClean="0"/>
              <a:t> your </a:t>
            </a:r>
            <a:r>
              <a:rPr lang="en-US" sz="4000" b="1" i="1" dirty="0" smtClean="0">
                <a:solidFill>
                  <a:schemeClr val="accent2"/>
                </a:solidFill>
              </a:rPr>
              <a:t>dogmatic musts</a:t>
            </a:r>
            <a:r>
              <a:rPr lang="en-US" sz="4000" dirty="0" smtClean="0">
                <a:solidFill>
                  <a:schemeClr val="accent2"/>
                </a:solidFill>
              </a:rPr>
              <a:t> </a:t>
            </a:r>
            <a:r>
              <a:rPr lang="en-US" sz="4000" dirty="0" smtClean="0"/>
              <a:t>fall under </a:t>
            </a:r>
            <a:r>
              <a:rPr lang="en-US" sz="4000" b="1" i="1" dirty="0" smtClean="0">
                <a:solidFill>
                  <a:schemeClr val="accent2"/>
                </a:solidFill>
              </a:rPr>
              <a:t>three major headings</a:t>
            </a:r>
            <a:r>
              <a:rPr lang="en-US" sz="40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3200" i="1"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000" i="1" dirty="0" smtClean="0"/>
              <a:t>How to Make Yourself Happy and Remarkably Less Disturbable, p. 13</a:t>
            </a: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TextBox 5"/>
          <p:cNvSpPr txBox="1"/>
          <p:nvPr/>
        </p:nvSpPr>
        <p:spPr>
          <a:xfrm>
            <a:off x="3543300" y="2476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01734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Musts In The words of Ellis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b="1" i="1" dirty="0" smtClean="0">
                <a:solidFill>
                  <a:schemeClr val="accent2"/>
                </a:solidFill>
              </a:rPr>
              <a:t>“I absolutely must perform well </a:t>
            </a:r>
            <a:r>
              <a:rPr lang="en-US" dirty="0" smtClean="0"/>
              <a:t>on important projects and be approved of by significant people or else I am an </a:t>
            </a:r>
            <a:r>
              <a:rPr lang="en-US" b="1" i="1" dirty="0" smtClean="0">
                <a:solidFill>
                  <a:schemeClr val="accent2"/>
                </a:solidFill>
              </a:rPr>
              <a:t>inadequate</a:t>
            </a:r>
            <a:r>
              <a:rPr lang="en-US" dirty="0" smtClean="0"/>
              <a:t> and </a:t>
            </a:r>
            <a:r>
              <a:rPr lang="en-US" b="1" i="1" dirty="0" smtClean="0">
                <a:solidFill>
                  <a:schemeClr val="accent2"/>
                </a:solidFill>
              </a:rPr>
              <a:t>unlovable person</a:t>
            </a:r>
            <a:r>
              <a:rPr lang="en-US" dirty="0" smtClean="0">
                <a:solidFill>
                  <a:schemeClr val="accent2"/>
                </a:solidFill>
              </a:rPr>
              <a:t>!”</a:t>
            </a:r>
            <a:endParaRPr lang="en-US" dirty="0">
              <a:solidFill>
                <a:schemeClr val="accent2"/>
              </a:solidFill>
            </a:endParaRPr>
          </a:p>
          <a:p>
            <a:pPr marL="457200" indent="-457200">
              <a:buFont typeface="+mj-lt"/>
              <a:buAutoNum type="arabicPeriod"/>
            </a:pPr>
            <a:endParaRPr lang="en-US" dirty="0" smtClean="0"/>
          </a:p>
          <a:p>
            <a:pPr marL="457200" indent="-457200">
              <a:buFont typeface="+mj-lt"/>
              <a:buAutoNum type="arabicPeriod"/>
            </a:pPr>
            <a:endParaRPr lang="en-US" b="1" i="1" dirty="0" smtClean="0"/>
          </a:p>
          <a:p>
            <a:pPr marL="457200" indent="-457200">
              <a:buFont typeface="+mj-lt"/>
              <a:buAutoNum type="arabicPeriod"/>
            </a:pPr>
            <a:r>
              <a:rPr lang="en-US" b="1" i="1" dirty="0" smtClean="0">
                <a:solidFill>
                  <a:schemeClr val="accent2"/>
                </a:solidFill>
              </a:rPr>
              <a:t>“Other people</a:t>
            </a:r>
            <a:r>
              <a:rPr lang="en-US" dirty="0" smtClean="0"/>
              <a:t>, particularly those I have cared for and treated well, </a:t>
            </a:r>
            <a:r>
              <a:rPr lang="en-US" b="1" i="1" dirty="0" smtClean="0">
                <a:solidFill>
                  <a:schemeClr val="accent2"/>
                </a:solidFill>
              </a:rPr>
              <a:t>absolutely must treat me kindly</a:t>
            </a:r>
            <a:r>
              <a:rPr lang="en-US" dirty="0" smtClean="0"/>
              <a:t> and </a:t>
            </a:r>
            <a:r>
              <a:rPr lang="en-US" b="1" i="1" dirty="0" smtClean="0">
                <a:solidFill>
                  <a:schemeClr val="accent2"/>
                </a:solidFill>
              </a:rPr>
              <a:t>fairly</a:t>
            </a:r>
            <a:r>
              <a:rPr lang="en-US" dirty="0" smtClean="0"/>
              <a:t>, or else they are </a:t>
            </a:r>
            <a:r>
              <a:rPr lang="en-US" b="1" i="1" dirty="0" smtClean="0">
                <a:solidFill>
                  <a:schemeClr val="accent2"/>
                </a:solidFill>
              </a:rPr>
              <a:t>rotten individuals </a:t>
            </a:r>
            <a:r>
              <a:rPr lang="en-US" dirty="0" smtClean="0"/>
              <a:t>who deserve to </a:t>
            </a:r>
            <a:r>
              <a:rPr lang="en-US" b="1" i="1" dirty="0" smtClean="0">
                <a:solidFill>
                  <a:schemeClr val="accent2"/>
                </a:solidFill>
              </a:rPr>
              <a:t>suffer!”</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b="1" i="1" dirty="0" smtClean="0">
                <a:solidFill>
                  <a:schemeClr val="accent2"/>
                </a:solidFill>
              </a:rPr>
              <a:t>“The conditions under which I live absolutely must be easy</a:t>
            </a:r>
            <a:r>
              <a:rPr lang="en-US" dirty="0" smtClean="0"/>
              <a:t>, unfrustrating, predictable, secure and enjoyable or else the world’s an </a:t>
            </a:r>
            <a:r>
              <a:rPr lang="en-US" b="1" i="1" dirty="0" smtClean="0">
                <a:solidFill>
                  <a:schemeClr val="accent2"/>
                </a:solidFill>
              </a:rPr>
              <a:t>awful</a:t>
            </a:r>
            <a:r>
              <a:rPr lang="en-US" b="1" i="1" dirty="0" smtClean="0"/>
              <a:t> </a:t>
            </a:r>
            <a:r>
              <a:rPr lang="en-US" dirty="0" smtClean="0"/>
              <a:t>place, </a:t>
            </a:r>
            <a:r>
              <a:rPr lang="en-US" b="1" i="1" dirty="0" smtClean="0">
                <a:solidFill>
                  <a:schemeClr val="accent2"/>
                </a:solidFill>
              </a:rPr>
              <a:t>I can’t stand it</a:t>
            </a:r>
            <a:r>
              <a:rPr lang="en-US" dirty="0" smtClean="0"/>
              <a:t>, and </a:t>
            </a:r>
            <a:r>
              <a:rPr lang="en-US" b="1" i="1" dirty="0" smtClean="0">
                <a:solidFill>
                  <a:schemeClr val="accent2"/>
                </a:solidFill>
              </a:rPr>
              <a:t>I’ll never be </a:t>
            </a:r>
            <a:r>
              <a:rPr lang="en-US" b="1" i="1" smtClean="0">
                <a:solidFill>
                  <a:schemeClr val="accent2"/>
                </a:solidFill>
              </a:rPr>
              <a:t>happy!”</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959494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Extreme Derivative Attitudes</a:t>
            </a:r>
            <a:endParaRPr lang="en-US" dirty="0"/>
          </a:p>
        </p:txBody>
      </p:sp>
      <p:sp>
        <p:nvSpPr>
          <p:cNvPr id="3" name="Content Placeholder 2"/>
          <p:cNvSpPr>
            <a:spLocks noGrp="1"/>
          </p:cNvSpPr>
          <p:nvPr>
            <p:ph idx="1"/>
          </p:nvPr>
        </p:nvSpPr>
        <p:spPr/>
        <p:txBody>
          <a:bodyPr>
            <a:normAutofit fontScale="85000" lnSpcReduction="20000"/>
          </a:bodyPr>
          <a:lstStyle/>
          <a:p>
            <a:r>
              <a:rPr lang="en-US" sz="3600" b="1" i="1" dirty="0" smtClean="0">
                <a:solidFill>
                  <a:schemeClr val="accent2"/>
                </a:solidFill>
              </a:rPr>
              <a:t>Three extreme </a:t>
            </a:r>
            <a:r>
              <a:rPr lang="en-US" sz="3600" dirty="0" smtClean="0"/>
              <a:t>irrational processes:</a:t>
            </a:r>
          </a:p>
          <a:p>
            <a:endParaRPr lang="en-US" sz="3600" dirty="0" smtClean="0"/>
          </a:p>
          <a:p>
            <a:pPr marL="1200150" lvl="1" indent="-742950">
              <a:buFont typeface="+mj-lt"/>
              <a:buAutoNum type="arabicPeriod"/>
            </a:pPr>
            <a:r>
              <a:rPr lang="en-US" sz="3600" dirty="0" smtClean="0"/>
              <a:t>It is </a:t>
            </a:r>
            <a:r>
              <a:rPr lang="en-US" sz="3600" b="1" i="1" dirty="0" smtClean="0">
                <a:solidFill>
                  <a:schemeClr val="accent2"/>
                </a:solidFill>
              </a:rPr>
              <a:t>awful</a:t>
            </a:r>
            <a:r>
              <a:rPr lang="en-US" sz="3600" i="1" dirty="0" smtClean="0"/>
              <a:t>,</a:t>
            </a:r>
            <a:r>
              <a:rPr lang="en-US" sz="3600" dirty="0" smtClean="0"/>
              <a:t> terrible, the end of the world (Awfulizing)</a:t>
            </a:r>
          </a:p>
          <a:p>
            <a:pPr marL="1200150" lvl="1" indent="-742950">
              <a:buFont typeface="+mj-lt"/>
              <a:buAutoNum type="arabicPeriod"/>
            </a:pPr>
            <a:endParaRPr lang="en-US" sz="3600" dirty="0" smtClean="0"/>
          </a:p>
          <a:p>
            <a:pPr marL="1200150" lvl="1" indent="-742950">
              <a:buFont typeface="+mj-lt"/>
              <a:buAutoNum type="arabicPeriod"/>
            </a:pPr>
            <a:r>
              <a:rPr lang="en-US" sz="3600" dirty="0" smtClean="0"/>
              <a:t>It is intolerable, </a:t>
            </a:r>
            <a:r>
              <a:rPr lang="en-US" sz="3600" b="1" i="1" dirty="0" smtClean="0">
                <a:solidFill>
                  <a:schemeClr val="accent2"/>
                </a:solidFill>
              </a:rPr>
              <a:t>unbearable</a:t>
            </a:r>
            <a:r>
              <a:rPr lang="en-US" sz="3600" i="1" dirty="0" smtClean="0"/>
              <a:t>, </a:t>
            </a:r>
            <a:r>
              <a:rPr lang="en-US" sz="3600" b="1" i="1" dirty="0" smtClean="0">
                <a:solidFill>
                  <a:schemeClr val="accent2"/>
                </a:solidFill>
              </a:rPr>
              <a:t>I cannot stand it </a:t>
            </a:r>
            <a:r>
              <a:rPr lang="en-US" sz="3600" dirty="0" smtClean="0"/>
              <a:t>(Discomfort </a:t>
            </a:r>
            <a:r>
              <a:rPr lang="en-US" sz="3600" dirty="0"/>
              <a:t>D</a:t>
            </a:r>
            <a:r>
              <a:rPr lang="en-US" sz="3600" dirty="0" smtClean="0"/>
              <a:t>isturbance)</a:t>
            </a:r>
          </a:p>
          <a:p>
            <a:pPr marL="1200150" lvl="1" indent="-742950">
              <a:buFont typeface="+mj-lt"/>
              <a:buAutoNum type="arabicPeriod"/>
            </a:pPr>
            <a:endParaRPr lang="en-US" sz="3600" i="1" dirty="0" smtClean="0"/>
          </a:p>
          <a:p>
            <a:pPr marL="1200150" lvl="1" indent="-742950">
              <a:buFont typeface="+mj-lt"/>
              <a:buAutoNum type="arabicPeriod"/>
            </a:pPr>
            <a:r>
              <a:rPr lang="en-US" sz="3600" dirty="0" smtClean="0"/>
              <a:t>The</a:t>
            </a:r>
            <a:r>
              <a:rPr lang="en-US" sz="3600" b="1" i="1" dirty="0" smtClean="0"/>
              <a:t> </a:t>
            </a:r>
            <a:r>
              <a:rPr lang="en-US" sz="3600" b="1" i="1" dirty="0" smtClean="0">
                <a:solidFill>
                  <a:schemeClr val="accent2"/>
                </a:solidFill>
              </a:rPr>
              <a:t>Devaluation</a:t>
            </a:r>
            <a:r>
              <a:rPr lang="en-US" sz="3600" dirty="0" smtClean="0"/>
              <a:t> of self, others, life             (Disturbance related to Human </a:t>
            </a:r>
            <a:r>
              <a:rPr lang="en-US" sz="3600" dirty="0"/>
              <a:t>W</a:t>
            </a:r>
            <a:r>
              <a:rPr lang="en-US" sz="3600" dirty="0" smtClean="0"/>
              <a:t>orth)</a:t>
            </a:r>
            <a:endParaRPr lang="en-US" sz="36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658078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Attitudes AT The core of emotional health</a:t>
            </a:r>
            <a:endParaRPr lang="en-US" dirty="0"/>
          </a:p>
        </p:txBody>
      </p:sp>
      <p:sp>
        <p:nvSpPr>
          <p:cNvPr id="3" name="Content Placeholder 2"/>
          <p:cNvSpPr>
            <a:spLocks noGrp="1"/>
          </p:cNvSpPr>
          <p:nvPr>
            <p:ph idx="1"/>
          </p:nvPr>
        </p:nvSpPr>
        <p:spPr/>
        <p:txBody>
          <a:bodyPr>
            <a:normAutofit lnSpcReduction="10000"/>
          </a:bodyPr>
          <a:lstStyle/>
          <a:p>
            <a:r>
              <a:rPr lang="en-US" b="1" i="1" dirty="0" smtClean="0">
                <a:solidFill>
                  <a:schemeClr val="accent2"/>
                </a:solidFill>
              </a:rPr>
              <a:t>Flexible, preferential, empirically supported </a:t>
            </a:r>
            <a:r>
              <a:rPr lang="en-US" dirty="0" smtClean="0"/>
              <a:t>attitudes expressed with words like</a:t>
            </a:r>
          </a:p>
          <a:p>
            <a:pPr lvl="1">
              <a:buFont typeface="Wingdings" panose="05000000000000000000" pitchFamily="2" charset="2"/>
              <a:buChar char="§"/>
            </a:pPr>
            <a:r>
              <a:rPr lang="en-US" dirty="0" smtClean="0"/>
              <a:t>want</a:t>
            </a:r>
          </a:p>
          <a:p>
            <a:pPr lvl="1">
              <a:buFont typeface="Wingdings" panose="05000000000000000000" pitchFamily="2" charset="2"/>
              <a:buChar char="§"/>
            </a:pPr>
            <a:r>
              <a:rPr lang="en-US" dirty="0" smtClean="0"/>
              <a:t>wish</a:t>
            </a:r>
          </a:p>
          <a:p>
            <a:pPr lvl="1">
              <a:buFont typeface="Wingdings" panose="05000000000000000000" pitchFamily="2" charset="2"/>
              <a:buChar char="§"/>
            </a:pPr>
            <a:r>
              <a:rPr lang="en-US" dirty="0" smtClean="0"/>
              <a:t>desire</a:t>
            </a:r>
          </a:p>
          <a:p>
            <a:pPr lvl="1">
              <a:buFont typeface="Wingdings" panose="05000000000000000000" pitchFamily="2" charset="2"/>
              <a:buChar char="§"/>
            </a:pPr>
            <a:r>
              <a:rPr lang="en-US" dirty="0" smtClean="0"/>
              <a:t>prefer</a:t>
            </a:r>
          </a:p>
          <a:p>
            <a:pPr lvl="1"/>
            <a:endParaRPr lang="en-US" dirty="0" smtClean="0"/>
          </a:p>
          <a:p>
            <a:r>
              <a:rPr lang="en-US" dirty="0" smtClean="0"/>
              <a:t>And ended with </a:t>
            </a:r>
            <a:r>
              <a:rPr lang="en-US" b="1" i="1" dirty="0" smtClean="0">
                <a:solidFill>
                  <a:schemeClr val="accent2"/>
                </a:solidFill>
              </a:rPr>
              <a:t>acknowledgement</a:t>
            </a:r>
            <a:r>
              <a:rPr lang="en-US" dirty="0" smtClean="0"/>
              <a:t> that I </a:t>
            </a:r>
            <a:r>
              <a:rPr lang="en-US" b="1" i="1" dirty="0" smtClean="0">
                <a:solidFill>
                  <a:schemeClr val="accent2"/>
                </a:solidFill>
              </a:rPr>
              <a:t>do not have to have </a:t>
            </a:r>
            <a:r>
              <a:rPr lang="en-US" dirty="0" smtClean="0"/>
              <a:t>that which I want, wish, desire or prefer</a:t>
            </a:r>
          </a:p>
          <a:p>
            <a:endParaRPr lang="en-US" dirty="0" smtClean="0"/>
          </a:p>
          <a:p>
            <a:r>
              <a:rPr lang="en-US" dirty="0" smtClean="0"/>
              <a:t>Example: </a:t>
            </a:r>
            <a:r>
              <a:rPr lang="en-US" b="1" i="1" dirty="0" smtClean="0">
                <a:solidFill>
                  <a:schemeClr val="accent2"/>
                </a:solidFill>
              </a:rPr>
              <a:t>“I want &amp; prefer my colleague's cooperation with this project, but I do not absolutely have to have his cooperation.”</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874081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Non-Extreme Attitudes Derive from Flexible Attitude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b="1" i="1" dirty="0" smtClean="0">
                <a:solidFill>
                  <a:schemeClr val="accent2"/>
                </a:solidFill>
              </a:rPr>
              <a:t>It is bad</a:t>
            </a:r>
            <a:r>
              <a:rPr lang="en-US" sz="2800" dirty="0" smtClean="0"/>
              <a:t>, undesirable, inconvenient, etc. </a:t>
            </a:r>
            <a:r>
              <a:rPr lang="en-US" sz="2800" b="1" dirty="0" smtClean="0">
                <a:solidFill>
                  <a:schemeClr val="accent2"/>
                </a:solidFill>
              </a:rPr>
              <a:t>but not awful</a:t>
            </a:r>
            <a:r>
              <a:rPr lang="en-US" sz="2800" dirty="0" smtClean="0"/>
              <a:t>, terrible or the end of the world</a:t>
            </a:r>
            <a:r>
              <a:rPr lang="mr-IN" sz="2800" dirty="0" smtClean="0"/>
              <a:t>…</a:t>
            </a:r>
            <a:endParaRPr lang="en-US" sz="2800" dirty="0" smtClean="0"/>
          </a:p>
          <a:p>
            <a:pPr marL="514350" indent="-514350">
              <a:buFont typeface="+mj-lt"/>
              <a:buAutoNum type="arabicPeriod"/>
            </a:pPr>
            <a:r>
              <a:rPr lang="en-US" sz="2800" b="1" i="1" dirty="0" smtClean="0">
                <a:solidFill>
                  <a:schemeClr val="accent2"/>
                </a:solidFill>
              </a:rPr>
              <a:t>It is uncomfortable </a:t>
            </a:r>
            <a:r>
              <a:rPr lang="en-US" sz="2800" b="1" dirty="0" smtClean="0">
                <a:solidFill>
                  <a:schemeClr val="accent2"/>
                </a:solidFill>
              </a:rPr>
              <a:t>but not unbearable</a:t>
            </a:r>
            <a:r>
              <a:rPr lang="en-US" sz="2800" dirty="0" smtClean="0"/>
              <a:t>, intolerable, or something I cannot survive and live with</a:t>
            </a:r>
            <a:r>
              <a:rPr lang="mr-IN" sz="2800" dirty="0" smtClean="0"/>
              <a:t>…</a:t>
            </a:r>
            <a:endParaRPr lang="en-US" sz="2800" dirty="0" smtClean="0"/>
          </a:p>
          <a:p>
            <a:pPr marL="514350" indent="-514350">
              <a:buFont typeface="+mj-lt"/>
              <a:buAutoNum type="arabicPeriod"/>
            </a:pPr>
            <a:r>
              <a:rPr lang="en-US" sz="2800" b="1" i="1" dirty="0" smtClean="0">
                <a:solidFill>
                  <a:schemeClr val="accent2"/>
                </a:solidFill>
              </a:rPr>
              <a:t>People do bad deeds </a:t>
            </a:r>
            <a:r>
              <a:rPr lang="en-US" sz="2800" dirty="0" smtClean="0"/>
              <a:t>&amp; are a mix of good, neutral and bad characteristics. All people are complex, </a:t>
            </a:r>
            <a:r>
              <a:rPr lang="en-US" sz="2800" b="1" i="1" dirty="0" smtClean="0">
                <a:solidFill>
                  <a:schemeClr val="accent2"/>
                </a:solidFill>
              </a:rPr>
              <a:t>fallible humans</a:t>
            </a:r>
            <a:r>
              <a:rPr lang="en-US" sz="2800" b="1" dirty="0" smtClean="0"/>
              <a:t> </a:t>
            </a:r>
            <a:r>
              <a:rPr lang="en-US" sz="2800" dirty="0" smtClean="0"/>
              <a:t>in a state of flux and a bad action or characteristic</a:t>
            </a:r>
            <a:r>
              <a:rPr lang="en-US" sz="2800" dirty="0" smtClean="0">
                <a:solidFill>
                  <a:schemeClr val="accent2"/>
                </a:solidFill>
              </a:rPr>
              <a:t> </a:t>
            </a:r>
            <a:r>
              <a:rPr lang="en-US" sz="2800" b="1" i="1" dirty="0" smtClean="0">
                <a:solidFill>
                  <a:schemeClr val="accent2"/>
                </a:solidFill>
              </a:rPr>
              <a:t>does not determine the person’s worth as a human</a:t>
            </a:r>
            <a:endParaRPr lang="en-US" sz="2800"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43086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Stoicism &amp; REBT as Real World Therapies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1955 REBT was a </a:t>
            </a:r>
            <a:r>
              <a:rPr lang="en-US" b="1" i="1" dirty="0" smtClean="0">
                <a:solidFill>
                  <a:schemeClr val="accent2"/>
                </a:solidFill>
              </a:rPr>
              <a:t>game changing</a:t>
            </a:r>
            <a:r>
              <a:rPr lang="en-US" dirty="0" smtClean="0"/>
              <a:t> approach to psychotherapy</a:t>
            </a:r>
          </a:p>
          <a:p>
            <a:endParaRPr lang="en-US" dirty="0" smtClean="0"/>
          </a:p>
          <a:p>
            <a:r>
              <a:rPr lang="en-US" dirty="0" smtClean="0"/>
              <a:t>Unlike other cognitive behavior therapies that developed in academia and  followed it REBT was </a:t>
            </a:r>
            <a:r>
              <a:rPr lang="en-US" b="1" i="1" dirty="0" smtClean="0">
                <a:solidFill>
                  <a:schemeClr val="accent2"/>
                </a:solidFill>
              </a:rPr>
              <a:t>developed in a real world clinical setting</a:t>
            </a:r>
          </a:p>
          <a:p>
            <a:endParaRPr lang="en-US" dirty="0" smtClean="0"/>
          </a:p>
          <a:p>
            <a:r>
              <a:rPr lang="en-US" dirty="0" smtClean="0"/>
              <a:t>Ellis turned to a </a:t>
            </a:r>
            <a:r>
              <a:rPr lang="en-US" b="1" i="1" dirty="0" smtClean="0">
                <a:solidFill>
                  <a:schemeClr val="accent2"/>
                </a:solidFill>
              </a:rPr>
              <a:t>real world practical philosophy </a:t>
            </a:r>
            <a:r>
              <a:rPr lang="en-US" dirty="0" smtClean="0"/>
              <a:t>to develop his new approach because he was a </a:t>
            </a:r>
            <a:r>
              <a:rPr lang="en-US" b="1" i="1" dirty="0" smtClean="0">
                <a:solidFill>
                  <a:schemeClr val="accent2"/>
                </a:solidFill>
              </a:rPr>
              <a:t>practitioner</a:t>
            </a:r>
            <a:r>
              <a:rPr lang="en-US" dirty="0" smtClean="0"/>
              <a:t> and needed to help people with </a:t>
            </a:r>
            <a:r>
              <a:rPr lang="en-US" b="1" i="1" dirty="0" smtClean="0">
                <a:solidFill>
                  <a:schemeClr val="accent2"/>
                </a:solidFill>
              </a:rPr>
              <a:t>multiple clinical problems</a:t>
            </a:r>
            <a:r>
              <a:rPr lang="en-US" dirty="0" smtClean="0"/>
              <a:t> many of which were </a:t>
            </a:r>
            <a:r>
              <a:rPr lang="en-US" b="1" i="1" dirty="0" smtClean="0">
                <a:solidFill>
                  <a:schemeClr val="accent2"/>
                </a:solidFill>
              </a:rPr>
              <a:t>quite challenging in nature</a:t>
            </a:r>
          </a:p>
          <a:p>
            <a:endParaRPr lang="en-US" dirty="0" smtClean="0"/>
          </a:p>
          <a:p>
            <a:r>
              <a:rPr lang="en-US" dirty="0" smtClean="0"/>
              <a:t>Over the six decades of his career, Ellis had over </a:t>
            </a:r>
            <a:r>
              <a:rPr lang="en-US" b="1" i="1" dirty="0" smtClean="0">
                <a:solidFill>
                  <a:schemeClr val="accent2"/>
                </a:solidFill>
              </a:rPr>
              <a:t>180,000 hours of face to face </a:t>
            </a:r>
            <a:r>
              <a:rPr lang="en-US" dirty="0" smtClean="0"/>
              <a:t>clinical time with patients and wisely turned to philosophy both for answers and for his </a:t>
            </a:r>
            <a:r>
              <a:rPr lang="en-US" b="1" i="1" dirty="0" smtClean="0">
                <a:solidFill>
                  <a:schemeClr val="accent2"/>
                </a:solidFill>
              </a:rPr>
              <a:t>own personal strength, meaning</a:t>
            </a:r>
            <a:r>
              <a:rPr lang="en-US" dirty="0" smtClean="0"/>
              <a:t> and </a:t>
            </a:r>
            <a:r>
              <a:rPr lang="en-US" b="1" i="1" dirty="0" smtClean="0">
                <a:solidFill>
                  <a:schemeClr val="accent2"/>
                </a:solidFill>
              </a:rPr>
              <a:t>happiness</a:t>
            </a:r>
            <a:endParaRPr lang="en-US" b="1" i="1" dirty="0">
              <a:solidFill>
                <a:schemeClr val="accent2"/>
              </a:solidFill>
            </a:endParaRP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9220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of REBT</a:t>
            </a:r>
            <a:endParaRPr lang="en-US" dirty="0"/>
          </a:p>
        </p:txBody>
      </p:sp>
      <p:sp>
        <p:nvSpPr>
          <p:cNvPr id="3" name="Content Placeholder 2"/>
          <p:cNvSpPr>
            <a:spLocks noGrp="1"/>
          </p:cNvSpPr>
          <p:nvPr>
            <p:ph idx="1"/>
          </p:nvPr>
        </p:nvSpPr>
        <p:spPr/>
        <p:txBody>
          <a:bodyPr>
            <a:normAutofit/>
          </a:bodyPr>
          <a:lstStyle/>
          <a:p>
            <a:r>
              <a:rPr lang="en-US" sz="3600" dirty="0" smtClean="0"/>
              <a:t>REBT encourages the adoption of</a:t>
            </a:r>
          </a:p>
          <a:p>
            <a:endParaRPr lang="en-US" sz="3600" dirty="0" smtClean="0"/>
          </a:p>
          <a:p>
            <a:pPr marL="1200150" lvl="1" indent="-742950">
              <a:buFont typeface="+mj-lt"/>
              <a:buAutoNum type="arabicPeriod"/>
            </a:pPr>
            <a:r>
              <a:rPr lang="en-US" sz="3600" dirty="0" smtClean="0"/>
              <a:t>Unconditional </a:t>
            </a:r>
            <a:r>
              <a:rPr lang="en-US" sz="3600" b="1" dirty="0" smtClean="0">
                <a:solidFill>
                  <a:schemeClr val="accent2"/>
                </a:solidFill>
              </a:rPr>
              <a:t>self</a:t>
            </a:r>
            <a:r>
              <a:rPr lang="en-US" sz="3600" dirty="0" smtClean="0"/>
              <a:t>-acceptance (USA)</a:t>
            </a:r>
          </a:p>
          <a:p>
            <a:pPr marL="1200150" lvl="1" indent="-742950">
              <a:buFont typeface="+mj-lt"/>
              <a:buAutoNum type="arabicPeriod"/>
            </a:pPr>
            <a:endParaRPr lang="en-US" sz="3600" dirty="0" smtClean="0"/>
          </a:p>
          <a:p>
            <a:pPr marL="1200150" lvl="1" indent="-742950">
              <a:buFont typeface="+mj-lt"/>
              <a:buAutoNum type="arabicPeriod"/>
            </a:pPr>
            <a:r>
              <a:rPr lang="en-US" sz="3600" dirty="0" smtClean="0"/>
              <a:t>Unconditional </a:t>
            </a:r>
            <a:r>
              <a:rPr lang="en-US" sz="3600" b="1" dirty="0" smtClean="0">
                <a:solidFill>
                  <a:schemeClr val="accent2"/>
                </a:solidFill>
              </a:rPr>
              <a:t>other</a:t>
            </a:r>
            <a:r>
              <a:rPr lang="en-US" sz="3600" dirty="0" smtClean="0"/>
              <a:t>-acceptance (UOA)</a:t>
            </a:r>
          </a:p>
          <a:p>
            <a:pPr marL="1200150" lvl="1" indent="-742950">
              <a:buFont typeface="+mj-lt"/>
              <a:buAutoNum type="arabicPeriod"/>
            </a:pPr>
            <a:endParaRPr lang="en-US" sz="3600" dirty="0" smtClean="0"/>
          </a:p>
          <a:p>
            <a:pPr marL="1200150" lvl="1" indent="-742950">
              <a:buFont typeface="+mj-lt"/>
              <a:buAutoNum type="arabicPeriod"/>
            </a:pPr>
            <a:r>
              <a:rPr lang="en-US" sz="3600" dirty="0" smtClean="0"/>
              <a:t>Unconditional </a:t>
            </a:r>
            <a:r>
              <a:rPr lang="en-US" sz="3600" b="1" dirty="0" smtClean="0">
                <a:solidFill>
                  <a:schemeClr val="accent2"/>
                </a:solidFill>
              </a:rPr>
              <a:t>life</a:t>
            </a:r>
            <a:r>
              <a:rPr lang="en-US" sz="3600" dirty="0" smtClean="0"/>
              <a:t>-acceptance (ULA)</a:t>
            </a:r>
            <a:endParaRPr lang="en-US" sz="36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61750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Epictetus</a:t>
            </a:r>
            <a:endParaRPr lang="en-US" dirty="0"/>
          </a:p>
        </p:txBody>
      </p:sp>
      <p:sp>
        <p:nvSpPr>
          <p:cNvPr id="3" name="Content Placeholder 2"/>
          <p:cNvSpPr>
            <a:spLocks noGrp="1"/>
          </p:cNvSpPr>
          <p:nvPr>
            <p:ph idx="1"/>
          </p:nvPr>
        </p:nvSpPr>
        <p:spPr/>
        <p:txBody>
          <a:bodyPr>
            <a:normAutofit/>
          </a:bodyPr>
          <a:lstStyle/>
          <a:p>
            <a:pPr marL="0" indent="0">
              <a:buNone/>
            </a:pPr>
            <a:r>
              <a:rPr lang="en-US" sz="3200" i="1" dirty="0" smtClean="0"/>
              <a:t>“If you are ever tempted to look for outside approval, realize that you have compromised your integrity. So be satisfied just being a philosopher, </a:t>
            </a:r>
            <a:r>
              <a:rPr lang="en-US" sz="3200" dirty="0" smtClean="0"/>
              <a:t>and</a:t>
            </a:r>
            <a:r>
              <a:rPr lang="en-US" sz="3200" b="1" i="1" dirty="0" smtClean="0">
                <a:solidFill>
                  <a:schemeClr val="accent2"/>
                </a:solidFill>
              </a:rPr>
              <a:t> if you need a</a:t>
            </a:r>
            <a:r>
              <a:rPr lang="en-US" sz="3200" b="1" i="1" dirty="0" smtClean="0"/>
              <a:t> </a:t>
            </a:r>
            <a:r>
              <a:rPr lang="en-US" sz="3200" b="1" i="1" dirty="0" smtClean="0">
                <a:solidFill>
                  <a:schemeClr val="accent2"/>
                </a:solidFill>
              </a:rPr>
              <a:t>witness in addition, be your own</a:t>
            </a:r>
            <a:r>
              <a:rPr lang="en-US" sz="3200" i="1" dirty="0" smtClean="0"/>
              <a:t>; and you will be all the witness you could desire.”</a:t>
            </a:r>
          </a:p>
          <a:p>
            <a:pPr marL="0" indent="0">
              <a:buNone/>
            </a:pPr>
            <a:endParaRPr lang="en-US" sz="3200" i="1" dirty="0"/>
          </a:p>
          <a:p>
            <a:pPr marL="0" indent="0">
              <a:buNone/>
            </a:pPr>
            <a:r>
              <a:rPr lang="en-US" sz="3200" i="1" dirty="0" smtClean="0"/>
              <a:t>Enchiridion 23</a:t>
            </a:r>
            <a:endParaRPr lang="en-US" sz="32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4007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Epictetus</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“We use labels like </a:t>
            </a:r>
            <a:r>
              <a:rPr lang="en-US" sz="3200" b="1" i="1" dirty="0" smtClean="0">
                <a:solidFill>
                  <a:schemeClr val="accent2"/>
                </a:solidFill>
              </a:rPr>
              <a:t>‘thief’ </a:t>
            </a:r>
            <a:r>
              <a:rPr lang="en-US" sz="3200" dirty="0" smtClean="0"/>
              <a:t>and </a:t>
            </a:r>
            <a:r>
              <a:rPr lang="en-US" sz="3200" b="1" i="1" dirty="0" smtClean="0">
                <a:solidFill>
                  <a:schemeClr val="accent2"/>
                </a:solidFill>
              </a:rPr>
              <a:t>‘robber’</a:t>
            </a:r>
            <a:r>
              <a:rPr lang="en-US" sz="3200" b="1" i="1" dirty="0" smtClean="0"/>
              <a:t> </a:t>
            </a:r>
            <a:r>
              <a:rPr lang="en-US" sz="3200" dirty="0" smtClean="0"/>
              <a:t>in connection with them, but what do these words mean? They merely signify that people are </a:t>
            </a:r>
            <a:r>
              <a:rPr lang="en-US" sz="3200" b="1" i="1" dirty="0" smtClean="0">
                <a:solidFill>
                  <a:schemeClr val="accent2"/>
                </a:solidFill>
              </a:rPr>
              <a:t>confused</a:t>
            </a:r>
            <a:r>
              <a:rPr lang="en-US" sz="3200" b="1" dirty="0" smtClean="0"/>
              <a:t> </a:t>
            </a:r>
            <a:r>
              <a:rPr lang="en-US" sz="3200" dirty="0" smtClean="0"/>
              <a:t>about what is good and what is bad. So should we be </a:t>
            </a:r>
            <a:r>
              <a:rPr lang="en-US" sz="3200" b="1" i="1" dirty="0" smtClean="0">
                <a:solidFill>
                  <a:schemeClr val="accent2"/>
                </a:solidFill>
              </a:rPr>
              <a:t>angry</a:t>
            </a:r>
            <a:r>
              <a:rPr lang="en-US" sz="3200" b="1" dirty="0" smtClean="0"/>
              <a:t> </a:t>
            </a:r>
            <a:r>
              <a:rPr lang="en-US" sz="3200" dirty="0" smtClean="0"/>
              <a:t>with them, </a:t>
            </a:r>
            <a:r>
              <a:rPr lang="en-US" sz="3200" b="1" dirty="0" smtClean="0">
                <a:solidFill>
                  <a:schemeClr val="accent2"/>
                </a:solidFill>
              </a:rPr>
              <a:t>or</a:t>
            </a:r>
            <a:r>
              <a:rPr lang="en-US" sz="3200" dirty="0" smtClean="0"/>
              <a:t> should we </a:t>
            </a:r>
            <a:r>
              <a:rPr lang="en-US" sz="3200" b="1" i="1" dirty="0" smtClean="0">
                <a:solidFill>
                  <a:schemeClr val="accent2"/>
                </a:solidFill>
              </a:rPr>
              <a:t>pity them </a:t>
            </a:r>
            <a:r>
              <a:rPr lang="en-US" sz="3200" dirty="0" smtClean="0"/>
              <a:t>instead?”</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defTabSz="914400" eaLnBrk="1" fontAlgn="auto" latinLnBrk="0" hangingPunct="1">
              <a:lnSpc>
                <a:spcPct val="100000"/>
              </a:lnSpc>
              <a:spcBef>
                <a:spcPts val="0"/>
              </a:spcBef>
              <a:spcAft>
                <a:spcPts val="0"/>
              </a:spcAft>
              <a:buClrTx/>
              <a:buSzTx/>
              <a:buFontTx/>
              <a:buNone/>
              <a:tabLst/>
              <a:defRPr/>
            </a:pPr>
            <a:r>
              <a:rPr lang="en-US" sz="3200" i="1" dirty="0" smtClean="0"/>
              <a:t>Discourses I.18.13 </a:t>
            </a:r>
            <a:endParaRPr lang="en-US" sz="32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994835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normAutofit/>
          </a:bodyPr>
          <a:lstStyle/>
          <a:p>
            <a:pPr marL="0" indent="0">
              <a:buNone/>
            </a:pPr>
            <a:r>
              <a:rPr lang="en-US" sz="3200" i="1" dirty="0" smtClean="0"/>
              <a:t>“Don’t hope that events will turn out the way you want, </a:t>
            </a:r>
            <a:r>
              <a:rPr lang="en-US" sz="3200" b="1" i="1" dirty="0" smtClean="0">
                <a:solidFill>
                  <a:schemeClr val="accent2"/>
                </a:solidFill>
              </a:rPr>
              <a:t>welcome events in whichever way they happen</a:t>
            </a:r>
            <a:r>
              <a:rPr lang="en-US" sz="3200" i="1" dirty="0" smtClean="0">
                <a:solidFill>
                  <a:schemeClr val="accent2"/>
                </a:solidFill>
              </a:rPr>
              <a:t>:</a:t>
            </a:r>
            <a:r>
              <a:rPr lang="en-US" sz="3200" i="1" dirty="0" smtClean="0"/>
              <a:t> This is the path to peace.”</a:t>
            </a:r>
          </a:p>
          <a:p>
            <a:pPr marL="0" indent="0">
              <a:buNone/>
            </a:pPr>
            <a:endParaRPr lang="en-US" sz="3200" i="1" dirty="0"/>
          </a:p>
          <a:p>
            <a:pPr marL="0" indent="0">
              <a:buNone/>
            </a:pPr>
            <a:r>
              <a:rPr lang="en-US" sz="3200" i="1" dirty="0" smtClean="0"/>
              <a:t>Enchiridion 8                                                                                                                                                                                                                                                                                                                                                                                                                                                                                                                                                                                                                                                                                                                                                                                                                                                                                                                                                                                                                                                                                                                                                                                                                                                                                                                                                                                                                                                                                                                                                                                                                                                                                                                                                                                                                                                                                                                                                                                                                                                                                                                                                                                                                                                                                                                                                                                                                                                                                                                                                                                                                                                                                                                                                                                                                                                                                                                                                                                             </a:t>
            </a:r>
            <a:endParaRPr lang="en-US" sz="32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366886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philosophical Values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Self-interest (enlightened self-interest)</a:t>
            </a:r>
          </a:p>
          <a:p>
            <a:pPr marL="514350" indent="-514350">
              <a:buFont typeface="+mj-lt"/>
              <a:buAutoNum type="arabicPeriod"/>
            </a:pPr>
            <a:endParaRPr lang="en-US" sz="2800" dirty="0" smtClean="0"/>
          </a:p>
          <a:p>
            <a:pPr marL="514350" indent="-514350">
              <a:buFont typeface="+mj-lt"/>
              <a:buAutoNum type="arabicPeriod"/>
            </a:pPr>
            <a:r>
              <a:rPr lang="en-US" sz="2800" dirty="0" smtClean="0"/>
              <a:t>Social interest</a:t>
            </a:r>
          </a:p>
          <a:p>
            <a:pPr marL="514350" indent="-514350">
              <a:buFont typeface="+mj-lt"/>
              <a:buAutoNum type="arabicPeriod"/>
            </a:pPr>
            <a:endParaRPr lang="en-US" sz="2800" dirty="0" smtClean="0"/>
          </a:p>
          <a:p>
            <a:pPr marL="514350" indent="-514350">
              <a:buFont typeface="+mj-lt"/>
              <a:buAutoNum type="arabicPeriod"/>
            </a:pPr>
            <a:r>
              <a:rPr lang="en-US" sz="2800" dirty="0" smtClean="0"/>
              <a:t>Self-direction</a:t>
            </a:r>
          </a:p>
          <a:p>
            <a:pPr marL="514350" indent="-514350">
              <a:buFont typeface="+mj-lt"/>
              <a:buAutoNum type="arabicPeriod"/>
            </a:pPr>
            <a:endParaRPr lang="en-US" sz="2800" dirty="0" smtClean="0"/>
          </a:p>
          <a:p>
            <a:pPr marL="514350" indent="-514350">
              <a:buFont typeface="+mj-lt"/>
              <a:buAutoNum type="arabicPeriod"/>
            </a:pPr>
            <a:r>
              <a:rPr lang="en-US" sz="2800" dirty="0" smtClean="0"/>
              <a:t>High frustration and discomfort tolerance</a:t>
            </a: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035299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REBT’s philosophical Values</a:t>
            </a:r>
          </a:p>
        </p:txBody>
      </p:sp>
      <p:sp>
        <p:nvSpPr>
          <p:cNvPr id="3" name="Content Placeholder 2"/>
          <p:cNvSpPr>
            <a:spLocks noGrp="1"/>
          </p:cNvSpPr>
          <p:nvPr>
            <p:ph idx="1"/>
          </p:nvPr>
        </p:nvSpPr>
        <p:spPr/>
        <p:txBody>
          <a:bodyPr>
            <a:normAutofit fontScale="92500"/>
          </a:bodyPr>
          <a:lstStyle/>
          <a:p>
            <a:pPr marL="742950" indent="-742950">
              <a:buFont typeface="+mj-lt"/>
              <a:buAutoNum type="arabicPeriod" startAt="5"/>
            </a:pPr>
            <a:r>
              <a:rPr lang="en-US" sz="3600" dirty="0"/>
              <a:t>Flexibility in thinking</a:t>
            </a:r>
            <a:r>
              <a:rPr lang="en-US" sz="3600" dirty="0" smtClean="0"/>
              <a:t>, </a:t>
            </a:r>
            <a:r>
              <a:rPr lang="en-US" sz="3600" dirty="0"/>
              <a:t>open to change, unbigoted</a:t>
            </a:r>
            <a:endParaRPr lang="en-US" sz="3600" dirty="0" smtClean="0"/>
          </a:p>
          <a:p>
            <a:pPr marL="742950" indent="-742950">
              <a:buFont typeface="+mj-lt"/>
              <a:buAutoNum type="arabicPeriod" startAt="5"/>
            </a:pPr>
            <a:endParaRPr lang="en-US" sz="3600" dirty="0"/>
          </a:p>
          <a:p>
            <a:pPr marL="514350" indent="-514350">
              <a:buFont typeface="+mj-lt"/>
              <a:buAutoNum type="arabicPeriod" startAt="5"/>
            </a:pPr>
            <a:r>
              <a:rPr lang="en-US" sz="3600" dirty="0"/>
              <a:t>Acceptance of </a:t>
            </a:r>
            <a:r>
              <a:rPr lang="en-US" sz="3600" dirty="0" smtClean="0"/>
              <a:t>Uncertainty</a:t>
            </a:r>
          </a:p>
          <a:p>
            <a:pPr marL="514350" indent="-514350">
              <a:buFont typeface="+mj-lt"/>
              <a:buAutoNum type="arabicPeriod" startAt="5"/>
            </a:pPr>
            <a:endParaRPr lang="en-US" sz="3600" dirty="0"/>
          </a:p>
          <a:p>
            <a:pPr marL="514350" indent="-514350">
              <a:buFont typeface="+mj-lt"/>
              <a:buAutoNum type="arabicPeriod" startAt="5"/>
            </a:pPr>
            <a:r>
              <a:rPr lang="en-US" sz="3600" dirty="0"/>
              <a:t>Commitment to creative and meaningful </a:t>
            </a:r>
            <a:r>
              <a:rPr lang="en-US" sz="3600" dirty="0" smtClean="0"/>
              <a:t>pursuits</a:t>
            </a:r>
          </a:p>
          <a:p>
            <a:pPr marL="742950" indent="-742950">
              <a:buFont typeface="+mj-lt"/>
              <a:buAutoNum type="arabicPeriod" startAt="8"/>
            </a:pPr>
            <a:endParaRPr lang="en-US" sz="3600" dirty="0"/>
          </a:p>
          <a:p>
            <a:pPr marL="742950" indent="-742950">
              <a:buFont typeface="+mj-lt"/>
              <a:buAutoNum type="arabicPeriod" startAt="8"/>
            </a:pPr>
            <a:r>
              <a:rPr lang="en-US" sz="3600" dirty="0" smtClean="0"/>
              <a:t>Scientific thinking</a:t>
            </a:r>
          </a:p>
          <a:p>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769801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ReBT’s Philosophical Values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startAt="9"/>
            </a:pPr>
            <a:r>
              <a:rPr lang="en-US" sz="2400" dirty="0"/>
              <a:t>Self, Other and Life </a:t>
            </a:r>
            <a:r>
              <a:rPr lang="en-US" sz="2400" dirty="0" smtClean="0"/>
              <a:t>Acceptance</a:t>
            </a:r>
          </a:p>
          <a:p>
            <a:pPr marL="457200" indent="-457200">
              <a:buFont typeface="+mj-lt"/>
              <a:buAutoNum type="arabicPeriod" startAt="9"/>
            </a:pPr>
            <a:endParaRPr lang="en-US" sz="2400" dirty="0"/>
          </a:p>
          <a:p>
            <a:pPr marL="457200" indent="-457200">
              <a:buFont typeface="+mj-lt"/>
              <a:buAutoNum type="arabicPeriod" startAt="9"/>
            </a:pPr>
            <a:r>
              <a:rPr lang="en-US" sz="2400" dirty="0" smtClean="0"/>
              <a:t>Calculated Risk-taking</a:t>
            </a:r>
          </a:p>
          <a:p>
            <a:pPr marL="457200" indent="-457200">
              <a:buFont typeface="+mj-lt"/>
              <a:buAutoNum type="arabicPeriod" startAt="9"/>
            </a:pPr>
            <a:endParaRPr lang="en-US" sz="2400" dirty="0"/>
          </a:p>
          <a:p>
            <a:pPr marL="457200" indent="-457200">
              <a:buFont typeface="+mj-lt"/>
              <a:buAutoNum type="arabicPeriod" startAt="9"/>
            </a:pPr>
            <a:r>
              <a:rPr lang="en-US" sz="2400" dirty="0"/>
              <a:t>Long-range hedonism </a:t>
            </a:r>
            <a:r>
              <a:rPr lang="en-US" sz="2400" dirty="0" smtClean="0"/>
              <a:t>(hedonic </a:t>
            </a:r>
            <a:r>
              <a:rPr lang="en-US" sz="2400" dirty="0"/>
              <a:t>calculus</a:t>
            </a:r>
            <a:r>
              <a:rPr lang="en-US" sz="2400" dirty="0" smtClean="0"/>
              <a:t>)</a:t>
            </a:r>
          </a:p>
          <a:p>
            <a:pPr marL="457200" indent="-457200">
              <a:buFont typeface="+mj-lt"/>
              <a:buAutoNum type="arabicPeriod" startAt="9"/>
            </a:pPr>
            <a:endParaRPr lang="en-US" sz="2400" dirty="0"/>
          </a:p>
          <a:p>
            <a:pPr marL="457200" indent="-457200">
              <a:buFont typeface="+mj-lt"/>
              <a:buAutoNum type="arabicPeriod" startAt="9"/>
            </a:pPr>
            <a:r>
              <a:rPr lang="en-US" sz="2400" dirty="0" smtClean="0"/>
              <a:t>Nonutopianism &amp; nonperfectionism related to self, others, and life</a:t>
            </a:r>
          </a:p>
          <a:p>
            <a:pPr marL="457200" indent="-457200">
              <a:buFont typeface="+mj-lt"/>
              <a:buAutoNum type="arabicPeriod" startAt="9"/>
            </a:pPr>
            <a:endParaRPr lang="en-US" sz="2400" dirty="0"/>
          </a:p>
          <a:p>
            <a:pPr marL="457200" indent="-457200">
              <a:buFont typeface="+mj-lt"/>
              <a:buAutoNum type="arabicPeriod" startAt="9"/>
            </a:pPr>
            <a:r>
              <a:rPr lang="en-US" sz="2400" dirty="0"/>
              <a:t>Self-responsibility for own emotional disturbance </a:t>
            </a:r>
          </a:p>
          <a:p>
            <a:pPr marL="0" indent="0">
              <a:buNone/>
            </a:pPr>
            <a:r>
              <a:rPr lang="en-US" sz="2400" dirty="0" smtClean="0"/>
              <a:t>      (Principle </a:t>
            </a:r>
            <a:r>
              <a:rPr lang="en-US" sz="2400" dirty="0"/>
              <a:t>of Emotional Responsibility)</a:t>
            </a:r>
          </a:p>
          <a:p>
            <a:pPr marL="457200" indent="-457200">
              <a:buFont typeface="+mj-lt"/>
              <a:buAutoNum type="arabicPeriod" startAt="9"/>
            </a:pP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735027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lstStyle/>
          <a:p>
            <a:pPr marL="0" indent="0">
              <a:buNone/>
            </a:pPr>
            <a:r>
              <a:rPr lang="en-US" i="1" dirty="0" smtClean="0"/>
              <a:t>“As with impressions generally, if you get an impression of something pleasurable, watch yourself so that you are not carried away with it. Take a minute and let the matter wait on you. Then reflect on both intervals of time: the time you will have to experience the pleasure, and the time after its enjoyment that you will beat yourself up over it. </a:t>
            </a:r>
            <a:r>
              <a:rPr lang="en-US" b="1" i="1" dirty="0" smtClean="0">
                <a:solidFill>
                  <a:schemeClr val="accent2"/>
                </a:solidFill>
              </a:rPr>
              <a:t>Contrast that with how happy and pleased you’ll be if you abstain.</a:t>
            </a:r>
            <a:r>
              <a:rPr lang="en-US" i="1" dirty="0" smtClean="0"/>
              <a:t> If the chance to do the deed presents itself, take extra care that you are not overcome by its seductiveness, pleasure and allure. Counter temptation by remembering how much better will be the knowledge that you resisted.”</a:t>
            </a:r>
          </a:p>
          <a:p>
            <a:pPr marL="0" indent="0">
              <a:buNone/>
            </a:pPr>
            <a:endParaRPr lang="en-US" dirty="0"/>
          </a:p>
          <a:p>
            <a:pPr marL="0" indent="0">
              <a:buNone/>
            </a:pPr>
            <a:r>
              <a:rPr lang="en-US" i="1" dirty="0" smtClean="0"/>
              <a:t>Enchiridion 34</a:t>
            </a:r>
            <a:endParaRPr lang="en-US"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54145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Take Home and My Wish</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Consider </a:t>
            </a:r>
            <a:r>
              <a:rPr lang="en-US" sz="2800" b="1" i="1" dirty="0" smtClean="0">
                <a:solidFill>
                  <a:schemeClr val="accent2"/>
                </a:solidFill>
              </a:rPr>
              <a:t>adding</a:t>
            </a:r>
            <a:r>
              <a:rPr lang="en-US" sz="2800" dirty="0" smtClean="0">
                <a:solidFill>
                  <a:schemeClr val="accent2"/>
                </a:solidFill>
              </a:rPr>
              <a:t> </a:t>
            </a:r>
            <a:r>
              <a:rPr lang="en-US" sz="2800" b="1" i="1" dirty="0" smtClean="0">
                <a:solidFill>
                  <a:schemeClr val="accent2"/>
                </a:solidFill>
              </a:rPr>
              <a:t>REBT</a:t>
            </a:r>
            <a:r>
              <a:rPr lang="en-US" sz="2800" dirty="0" smtClean="0">
                <a:solidFill>
                  <a:schemeClr val="accent2"/>
                </a:solidFill>
              </a:rPr>
              <a:t> </a:t>
            </a:r>
            <a:r>
              <a:rPr lang="en-US" sz="2800" dirty="0" smtClean="0"/>
              <a:t>to your study of Stoicism</a:t>
            </a:r>
          </a:p>
          <a:p>
            <a:endParaRPr lang="en-US" sz="2800" dirty="0" smtClean="0"/>
          </a:p>
          <a:p>
            <a:r>
              <a:rPr lang="en-US" sz="2800" dirty="0" smtClean="0"/>
              <a:t>REBT will help you </a:t>
            </a:r>
            <a:r>
              <a:rPr lang="en-US" sz="2800" b="1" i="1" dirty="0" smtClean="0">
                <a:solidFill>
                  <a:schemeClr val="accent2"/>
                </a:solidFill>
              </a:rPr>
              <a:t>implement</a:t>
            </a:r>
            <a:r>
              <a:rPr lang="en-US" sz="2800" dirty="0" smtClean="0"/>
              <a:t> the teachings of Epictetus and other Stoic Philosophers</a:t>
            </a:r>
          </a:p>
          <a:p>
            <a:endParaRPr lang="en-US" sz="2800" dirty="0"/>
          </a:p>
          <a:p>
            <a:r>
              <a:rPr lang="en-US" sz="2800" dirty="0" smtClean="0"/>
              <a:t>Like Stoicism, it is a </a:t>
            </a:r>
            <a:r>
              <a:rPr lang="en-US" sz="2800" b="1" i="1" dirty="0" smtClean="0">
                <a:solidFill>
                  <a:schemeClr val="accent2"/>
                </a:solidFill>
              </a:rPr>
              <a:t>tough-minded philosophy </a:t>
            </a:r>
            <a:r>
              <a:rPr lang="en-US" sz="2800" dirty="0" smtClean="0"/>
              <a:t>that holds up well </a:t>
            </a:r>
            <a:r>
              <a:rPr lang="en-US" sz="2800" b="1" i="1" dirty="0" smtClean="0">
                <a:solidFill>
                  <a:schemeClr val="accent2"/>
                </a:solidFill>
              </a:rPr>
              <a:t>when your worst nightmare or adversity occurs</a:t>
            </a:r>
          </a:p>
          <a:p>
            <a:endParaRPr lang="en-US" sz="2800" dirty="0" smtClean="0"/>
          </a:p>
          <a:p>
            <a:r>
              <a:rPr lang="en-US" sz="2800" dirty="0" smtClean="0"/>
              <a:t>This will help you as you </a:t>
            </a:r>
            <a:r>
              <a:rPr lang="en-US" sz="2800" b="1" i="1" dirty="0" smtClean="0">
                <a:solidFill>
                  <a:schemeClr val="accent2"/>
                </a:solidFill>
              </a:rPr>
              <a:t>strive to live virtuously </a:t>
            </a:r>
            <a:r>
              <a:rPr lang="en-US" sz="2800" dirty="0" smtClean="0"/>
              <a:t>as a fallible human in a challenging world</a:t>
            </a:r>
            <a:endParaRPr lang="en-US" sz="28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2030545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Emotive Behavior Therapy – A Newcomer’s Guide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8220" y="2193925"/>
            <a:ext cx="2575560" cy="4024313"/>
          </a:xfrm>
        </p:spPr>
      </p:pic>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69743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Albert Ellis, Ph.D.</a:t>
            </a:r>
            <a:br>
              <a:rPr lang="en-US" sz="3600" dirty="0" smtClean="0"/>
            </a:br>
            <a:r>
              <a:rPr lang="en-US" sz="3600" dirty="0" smtClean="0"/>
              <a:t>September 27, 1913 – July 24, 2007</a:t>
            </a:r>
            <a:endParaRPr lang="en-US" sz="36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3689" y="2193925"/>
            <a:ext cx="2804621" cy="4024313"/>
          </a:xfrm>
        </p:spPr>
      </p:pic>
    </p:spTree>
    <p:extLst>
      <p:ext uri="{BB962C8B-B14F-4D97-AF65-F5344CB8AC3E}">
        <p14:creationId xmlns:p14="http://schemas.microsoft.com/office/powerpoint/2010/main" val="962309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REBT Core Principles Wallet Cards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883" y="2193925"/>
            <a:ext cx="3018234" cy="4024313"/>
          </a:xfrm>
        </p:spPr>
      </p:pic>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693988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Learn More About REBT</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Write to </a:t>
            </a:r>
            <a:r>
              <a:rPr lang="en-US" b="1" i="1" dirty="0" smtClean="0">
                <a:solidFill>
                  <a:schemeClr val="accent2"/>
                </a:solidFill>
              </a:rPr>
              <a:t>REBTDoctor@gmail.com</a:t>
            </a:r>
            <a:r>
              <a:rPr lang="en-US" dirty="0" smtClean="0"/>
              <a:t> for this slide set if you wish a copy.</a:t>
            </a:r>
          </a:p>
          <a:p>
            <a:pPr marL="457200" indent="-457200">
              <a:buFont typeface="+mj-lt"/>
              <a:buAutoNum type="arabicPeriod"/>
            </a:pPr>
            <a:endParaRPr lang="en-US" dirty="0" smtClean="0"/>
          </a:p>
          <a:p>
            <a:pPr marL="457200" indent="-457200">
              <a:buFont typeface="+mj-lt"/>
              <a:buAutoNum type="arabicPeriod"/>
            </a:pPr>
            <a:r>
              <a:rPr lang="en-US" dirty="0" smtClean="0"/>
              <a:t>Visit </a:t>
            </a:r>
            <a:r>
              <a:rPr lang="en-US" b="1" i="1" dirty="0" smtClean="0">
                <a:solidFill>
                  <a:schemeClr val="accent2"/>
                </a:solidFill>
              </a:rPr>
              <a:t>REBTDoctor.com</a:t>
            </a:r>
            <a:r>
              <a:rPr lang="en-US" b="1" dirty="0" smtClean="0"/>
              <a:t> </a:t>
            </a:r>
            <a:r>
              <a:rPr lang="en-US" dirty="0" smtClean="0"/>
              <a:t>for access to audio and video on REBT</a:t>
            </a:r>
          </a:p>
          <a:p>
            <a:pPr marL="457200" indent="-457200">
              <a:buFont typeface="+mj-lt"/>
              <a:buAutoNum type="arabicPeriod"/>
            </a:pPr>
            <a:endParaRPr lang="en-US" dirty="0" smtClean="0"/>
          </a:p>
          <a:p>
            <a:pPr marL="457200" indent="-457200">
              <a:buFont typeface="+mj-lt"/>
              <a:buAutoNum type="arabicPeriod"/>
            </a:pPr>
            <a:r>
              <a:rPr lang="en-US" dirty="0" smtClean="0"/>
              <a:t>Suggested Reading:</a:t>
            </a:r>
          </a:p>
          <a:p>
            <a:pPr marL="457200" indent="-457200">
              <a:buFont typeface="+mj-lt"/>
              <a:buAutoNum type="arabicPeriod"/>
            </a:pPr>
            <a:endParaRPr lang="en-US" dirty="0" smtClean="0"/>
          </a:p>
          <a:p>
            <a:pPr lvl="1"/>
            <a:r>
              <a:rPr lang="en-US" dirty="0" smtClean="0"/>
              <a:t>For Professionals: </a:t>
            </a:r>
            <a:r>
              <a:rPr lang="en-US" b="1" i="1" dirty="0" smtClean="0">
                <a:solidFill>
                  <a:schemeClr val="accent2"/>
                </a:solidFill>
              </a:rPr>
              <a:t>Rational Emotive Behavior Therapy – A Newcomer’s Guide </a:t>
            </a:r>
          </a:p>
          <a:p>
            <a:pPr marL="457200" lvl="1" indent="0">
              <a:buNone/>
            </a:pPr>
            <a:r>
              <a:rPr lang="en-US" dirty="0"/>
              <a:t> </a:t>
            </a:r>
            <a:r>
              <a:rPr lang="en-US" dirty="0" smtClean="0"/>
              <a:t>   (W. J. Matweychuk and W. Dryden)</a:t>
            </a:r>
          </a:p>
          <a:p>
            <a:pPr lvl="1"/>
            <a:endParaRPr lang="en-US" dirty="0" smtClean="0"/>
          </a:p>
          <a:p>
            <a:pPr lvl="1"/>
            <a:r>
              <a:rPr lang="en-US" dirty="0" smtClean="0"/>
              <a:t>For Self-Help: </a:t>
            </a:r>
          </a:p>
          <a:p>
            <a:pPr lvl="2">
              <a:buFont typeface="Wingdings" panose="05000000000000000000" pitchFamily="2" charset="2"/>
              <a:buChar char="Ø"/>
            </a:pPr>
            <a:r>
              <a:rPr lang="en-US" b="1" i="1" dirty="0" smtClean="0">
                <a:solidFill>
                  <a:schemeClr val="accent2"/>
                </a:solidFill>
              </a:rPr>
              <a:t>How to Make Yourself Happy and Remarkably Less Disturbable</a:t>
            </a:r>
            <a:r>
              <a:rPr lang="en-US" b="1" i="1" dirty="0" smtClean="0"/>
              <a:t> </a:t>
            </a:r>
            <a:r>
              <a:rPr lang="en-US" dirty="0" smtClean="0"/>
              <a:t>(A. Ellis)</a:t>
            </a:r>
          </a:p>
          <a:p>
            <a:pPr lvl="2">
              <a:buFont typeface="Wingdings" panose="05000000000000000000" pitchFamily="2" charset="2"/>
              <a:buChar char="Ø"/>
            </a:pPr>
            <a:r>
              <a:rPr lang="en-US" b="1" i="1" dirty="0" smtClean="0">
                <a:solidFill>
                  <a:schemeClr val="accent2"/>
                </a:solidFill>
              </a:rPr>
              <a:t>How </a:t>
            </a:r>
            <a:r>
              <a:rPr lang="en-US" b="1" i="1" dirty="0">
                <a:solidFill>
                  <a:schemeClr val="accent2"/>
                </a:solidFill>
              </a:rPr>
              <a:t>to Stubbornly Refuse to Miserable About Anything, Yes Anything! </a:t>
            </a:r>
            <a:r>
              <a:rPr lang="en-US" dirty="0"/>
              <a:t>(A. Ellis)</a:t>
            </a:r>
          </a:p>
          <a:p>
            <a:pPr lvl="2">
              <a:buFont typeface="Wingdings" panose="05000000000000000000" pitchFamily="2" charset="2"/>
              <a:buChar char="Ø"/>
            </a:pPr>
            <a:r>
              <a:rPr lang="en-US" b="1" i="1" dirty="0" smtClean="0">
                <a:solidFill>
                  <a:schemeClr val="accent2"/>
                </a:solidFill>
              </a:rPr>
              <a:t>How to Control  Your Anger Before It Controls You</a:t>
            </a:r>
            <a:r>
              <a:rPr lang="en-US" dirty="0" smtClean="0"/>
              <a:t>(A. Ellis)</a:t>
            </a:r>
          </a:p>
          <a:p>
            <a:pPr marL="1371600" lvl="2" indent="-457200">
              <a:buFont typeface="+mj-lt"/>
              <a:buAutoNum type="arabicPeriod"/>
            </a:pPr>
            <a:endParaRPr lang="en-US" dirty="0" smtClean="0"/>
          </a:p>
          <a:p>
            <a:pPr marL="457200" indent="-457200">
              <a:buFont typeface="+mj-lt"/>
              <a:buAutoNum type="arabicPeriod"/>
            </a:pPr>
            <a:endParaRPr lang="en-US" b="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4493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REBT relates to those interested in Stoicism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you </a:t>
            </a:r>
            <a:r>
              <a:rPr lang="en-US" b="1" i="1" dirty="0" smtClean="0">
                <a:solidFill>
                  <a:schemeClr val="accent2"/>
                </a:solidFill>
              </a:rPr>
              <a:t>practice Stoicism </a:t>
            </a:r>
            <a:r>
              <a:rPr lang="en-US" dirty="0" smtClean="0"/>
              <a:t>you will find much to </a:t>
            </a:r>
            <a:r>
              <a:rPr lang="en-US" b="1" i="1" dirty="0" smtClean="0">
                <a:solidFill>
                  <a:schemeClr val="accent2"/>
                </a:solidFill>
              </a:rPr>
              <a:t>like</a:t>
            </a:r>
            <a:r>
              <a:rPr lang="en-US" dirty="0" smtClean="0"/>
              <a:t> and </a:t>
            </a:r>
            <a:r>
              <a:rPr lang="en-US" b="1" i="1" dirty="0" smtClean="0">
                <a:solidFill>
                  <a:schemeClr val="accent2"/>
                </a:solidFill>
              </a:rPr>
              <a:t>use</a:t>
            </a:r>
            <a:r>
              <a:rPr lang="en-US" dirty="0" smtClean="0"/>
              <a:t> in </a:t>
            </a:r>
            <a:r>
              <a:rPr lang="en-US" b="1" i="1" dirty="0" smtClean="0">
                <a:solidFill>
                  <a:schemeClr val="accent2"/>
                </a:solidFill>
              </a:rPr>
              <a:t>REBT</a:t>
            </a:r>
          </a:p>
          <a:p>
            <a:endParaRPr lang="en-US" dirty="0" smtClean="0"/>
          </a:p>
          <a:p>
            <a:endParaRPr lang="en-US" dirty="0" smtClean="0"/>
          </a:p>
          <a:p>
            <a:r>
              <a:rPr lang="en-US" dirty="0" smtClean="0"/>
              <a:t>Because REBT is a </a:t>
            </a:r>
            <a:r>
              <a:rPr lang="en-US" b="1" i="1" dirty="0" smtClean="0">
                <a:solidFill>
                  <a:schemeClr val="accent2"/>
                </a:solidFill>
              </a:rPr>
              <a:t>self-help form of evidence-based cognitive behavior therapy </a:t>
            </a:r>
            <a:r>
              <a:rPr lang="en-US" dirty="0" smtClean="0"/>
              <a:t>and </a:t>
            </a:r>
            <a:r>
              <a:rPr lang="en-US" b="1" i="1" dirty="0" smtClean="0">
                <a:solidFill>
                  <a:schemeClr val="accent2"/>
                </a:solidFill>
              </a:rPr>
              <a:t>a</a:t>
            </a:r>
            <a:r>
              <a:rPr lang="en-US" dirty="0" smtClean="0"/>
              <a:t> </a:t>
            </a:r>
            <a:r>
              <a:rPr lang="en-US" b="1" i="1" dirty="0" smtClean="0">
                <a:solidFill>
                  <a:schemeClr val="accent2"/>
                </a:solidFill>
              </a:rPr>
              <a:t>philosophy</a:t>
            </a:r>
            <a:r>
              <a:rPr lang="en-US" dirty="0" smtClean="0"/>
              <a:t> which largely </a:t>
            </a:r>
            <a:r>
              <a:rPr lang="en-US" b="1" i="1" dirty="0" smtClean="0">
                <a:solidFill>
                  <a:schemeClr val="accent2"/>
                </a:solidFill>
              </a:rPr>
              <a:t>overlaps </a:t>
            </a:r>
            <a:r>
              <a:rPr lang="en-US" dirty="0" smtClean="0"/>
              <a:t>with </a:t>
            </a:r>
            <a:r>
              <a:rPr lang="en-US" b="1" i="1" dirty="0" smtClean="0">
                <a:solidFill>
                  <a:schemeClr val="accent2"/>
                </a:solidFill>
              </a:rPr>
              <a:t>Stoicism</a:t>
            </a:r>
            <a:r>
              <a:rPr lang="en-US" dirty="0" smtClean="0"/>
              <a:t> </a:t>
            </a:r>
          </a:p>
          <a:p>
            <a:endParaRPr lang="en-US" dirty="0"/>
          </a:p>
          <a:p>
            <a:r>
              <a:rPr lang="en-US" dirty="0" smtClean="0"/>
              <a:t>Therefore, it can </a:t>
            </a:r>
            <a:r>
              <a:rPr lang="en-US" b="1" i="1" dirty="0" smtClean="0">
                <a:solidFill>
                  <a:schemeClr val="accent2"/>
                </a:solidFill>
              </a:rPr>
              <a:t>assist you in implementing </a:t>
            </a:r>
            <a:r>
              <a:rPr lang="en-US" dirty="0" smtClean="0"/>
              <a:t>the core principles of </a:t>
            </a:r>
            <a:r>
              <a:rPr lang="en-US" b="1" i="1" dirty="0" smtClean="0">
                <a:solidFill>
                  <a:schemeClr val="accent2"/>
                </a:solidFill>
              </a:rPr>
              <a:t>Stoicism</a:t>
            </a:r>
            <a:r>
              <a:rPr lang="en-US" dirty="0" smtClean="0"/>
              <a:t> to problems of modern day living</a:t>
            </a:r>
          </a:p>
          <a:p>
            <a:endParaRPr lang="en-US" dirty="0" smtClean="0"/>
          </a:p>
          <a:p>
            <a:endParaRPr lang="en-US" dirty="0" smtClean="0"/>
          </a:p>
          <a:p>
            <a:r>
              <a:rPr lang="en-US" dirty="0" smtClean="0"/>
              <a:t>The words of </a:t>
            </a:r>
            <a:r>
              <a:rPr lang="en-US" b="1" i="1" dirty="0" smtClean="0">
                <a:solidFill>
                  <a:schemeClr val="accent2"/>
                </a:solidFill>
              </a:rPr>
              <a:t>Epictetus</a:t>
            </a:r>
            <a:r>
              <a:rPr lang="en-US" dirty="0" smtClean="0"/>
              <a:t> in this presentation will serve to introduce the </a:t>
            </a:r>
            <a:r>
              <a:rPr lang="en-US" b="1" i="1" dirty="0" smtClean="0">
                <a:solidFill>
                  <a:schemeClr val="accent2"/>
                </a:solidFill>
              </a:rPr>
              <a:t>core principles of</a:t>
            </a:r>
            <a:r>
              <a:rPr lang="en-US" dirty="0" smtClean="0"/>
              <a:t> </a:t>
            </a:r>
            <a:r>
              <a:rPr lang="en-US" b="1" i="1" dirty="0" smtClean="0">
                <a:solidFill>
                  <a:schemeClr val="accent2"/>
                </a:solidFill>
              </a:rPr>
              <a:t>REBT </a:t>
            </a:r>
            <a:r>
              <a:rPr lang="en-US" dirty="0" smtClean="0"/>
              <a:t>and show you how REBT </a:t>
            </a:r>
            <a:r>
              <a:rPr lang="en-US" b="1" i="1" dirty="0" smtClean="0">
                <a:solidFill>
                  <a:schemeClr val="accent2"/>
                </a:solidFill>
              </a:rPr>
              <a:t>links</a:t>
            </a:r>
            <a:r>
              <a:rPr lang="en-US" dirty="0" smtClean="0"/>
              <a:t> back to and </a:t>
            </a:r>
            <a:r>
              <a:rPr lang="en-US" b="1" i="1" dirty="0" smtClean="0">
                <a:solidFill>
                  <a:schemeClr val="accent2"/>
                </a:solidFill>
              </a:rPr>
              <a:t>stands on the shoulders of Stoicism</a:t>
            </a:r>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16931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words of Epictetus</a:t>
            </a:r>
          </a:p>
        </p:txBody>
      </p:sp>
      <p:sp>
        <p:nvSpPr>
          <p:cNvPr id="3" name="Content Placeholder 2"/>
          <p:cNvSpPr>
            <a:spLocks noGrp="1"/>
          </p:cNvSpPr>
          <p:nvPr>
            <p:ph idx="1"/>
          </p:nvPr>
        </p:nvSpPr>
        <p:spPr/>
        <p:txBody>
          <a:bodyPr/>
          <a:lstStyle/>
          <a:p>
            <a:pPr marL="0" indent="0">
              <a:buNone/>
            </a:pPr>
            <a:r>
              <a:rPr lang="en-US" sz="4000" i="1" dirty="0" smtClean="0"/>
              <a:t>“It is not events that disturb people, it is their </a:t>
            </a:r>
            <a:r>
              <a:rPr lang="en-US" sz="4000" b="1" i="1" dirty="0" smtClean="0">
                <a:solidFill>
                  <a:schemeClr val="accent2"/>
                </a:solidFill>
              </a:rPr>
              <a:t>judgments</a:t>
            </a:r>
            <a:r>
              <a:rPr lang="en-US" sz="4000" i="1" dirty="0" smtClean="0"/>
              <a:t> concerning them.”</a:t>
            </a:r>
          </a:p>
          <a:p>
            <a:pPr marL="0" indent="0">
              <a:buNone/>
            </a:pPr>
            <a:endParaRPr lang="en-US" sz="4000" i="1" dirty="0"/>
          </a:p>
          <a:p>
            <a:pPr marL="0" indent="0">
              <a:buNone/>
            </a:pPr>
            <a:r>
              <a:rPr lang="en-US" sz="4000" i="1" dirty="0" smtClean="0"/>
              <a:t>Enchiridion 5</a:t>
            </a:r>
          </a:p>
          <a:p>
            <a:pPr marL="0" indent="0">
              <a:buNone/>
            </a:pPr>
            <a:endParaRPr lang="en-US" sz="2800" i="1" dirty="0"/>
          </a:p>
          <a:p>
            <a:pPr marL="0" indent="0">
              <a:buNone/>
            </a:pPr>
            <a:r>
              <a:rPr lang="en-US" sz="2800" i="1" dirty="0" smtClean="0"/>
              <a:t>						</a:t>
            </a:r>
            <a:r>
              <a:rPr lang="en-US" dirty="0"/>
              <a:t>	</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423703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words of Epictetus</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“So make a practice at once of saying to every strong impression: ‘An impression is all you are, not the source of the impression.’ Then test and assess it with your criteria, but one primarily: ask, </a:t>
            </a:r>
            <a:r>
              <a:rPr lang="en-US" sz="2800" b="1" i="1" dirty="0" smtClean="0">
                <a:solidFill>
                  <a:schemeClr val="accent2"/>
                </a:solidFill>
              </a:rPr>
              <a:t>‘Is this something that is, or is not, in my control?’</a:t>
            </a:r>
            <a:r>
              <a:rPr lang="en-US" sz="2800" i="1" dirty="0" smtClean="0">
                <a:solidFill>
                  <a:schemeClr val="accent2"/>
                </a:solidFill>
              </a:rPr>
              <a:t> </a:t>
            </a:r>
            <a:r>
              <a:rPr lang="en-US" sz="2800" i="1" dirty="0" smtClean="0"/>
              <a:t>And if it’s not one of the things that you control, be ready with the reaction, ‘Then it’s none of my concern.’”</a:t>
            </a:r>
          </a:p>
          <a:p>
            <a:pPr marL="0" indent="0">
              <a:buNone/>
            </a:pPr>
            <a:endParaRPr lang="en-US" sz="2800" dirty="0"/>
          </a:p>
          <a:p>
            <a:pPr marL="0" indent="0">
              <a:buNone/>
            </a:pPr>
            <a:r>
              <a:rPr lang="en-US" sz="2800" i="1" dirty="0" smtClean="0"/>
              <a:t>Enchiridion 1(5)</a:t>
            </a:r>
            <a:endParaRPr lang="en-US" sz="2800" i="1"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714110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Emotional Disturbance Defined &amp; Not Caused by Adversity</a:t>
            </a:r>
            <a:endParaRPr lang="en-US" dirty="0"/>
          </a:p>
        </p:txBody>
      </p:sp>
      <p:sp>
        <p:nvSpPr>
          <p:cNvPr id="3" name="Content Placeholder 2"/>
          <p:cNvSpPr>
            <a:spLocks noGrp="1"/>
          </p:cNvSpPr>
          <p:nvPr>
            <p:ph idx="1"/>
          </p:nvPr>
        </p:nvSpPr>
        <p:spPr/>
        <p:txBody>
          <a:bodyPr>
            <a:normAutofit lnSpcReduction="10000"/>
          </a:bodyPr>
          <a:lstStyle/>
          <a:p>
            <a:r>
              <a:rPr lang="en-US" sz="2800" dirty="0"/>
              <a:t>Consistent with Stoicism REBT argues that </a:t>
            </a:r>
            <a:r>
              <a:rPr lang="en-US" sz="2800" b="1" i="1" dirty="0">
                <a:solidFill>
                  <a:schemeClr val="accent2"/>
                </a:solidFill>
              </a:rPr>
              <a:t>adversity in and of itself is insufficient</a:t>
            </a:r>
            <a:r>
              <a:rPr lang="en-US" sz="2800" dirty="0">
                <a:solidFill>
                  <a:schemeClr val="accent2"/>
                </a:solidFill>
              </a:rPr>
              <a:t> </a:t>
            </a:r>
            <a:r>
              <a:rPr lang="en-US" sz="2800" dirty="0"/>
              <a:t>to produce maladaptive, self-defeating emotional </a:t>
            </a:r>
            <a:r>
              <a:rPr lang="en-US" sz="2800" dirty="0" smtClean="0"/>
              <a:t>disturbance</a:t>
            </a:r>
          </a:p>
          <a:p>
            <a:endParaRPr lang="en-US" sz="2800" dirty="0" smtClean="0"/>
          </a:p>
          <a:p>
            <a:r>
              <a:rPr lang="en-US" sz="2800" dirty="0"/>
              <a:t>In REBT </a:t>
            </a:r>
            <a:r>
              <a:rPr lang="en-US" sz="2800" b="1" i="1" dirty="0">
                <a:solidFill>
                  <a:schemeClr val="accent2"/>
                </a:solidFill>
              </a:rPr>
              <a:t>emotional disturbance </a:t>
            </a:r>
            <a:r>
              <a:rPr lang="en-US" sz="2800" dirty="0"/>
              <a:t>is </a:t>
            </a:r>
            <a:r>
              <a:rPr lang="en-US" sz="2800" b="1" i="1" dirty="0">
                <a:solidFill>
                  <a:schemeClr val="accent2"/>
                </a:solidFill>
              </a:rPr>
              <a:t>defined</a:t>
            </a:r>
            <a:r>
              <a:rPr lang="en-US" sz="2800" dirty="0"/>
              <a:t> as emotional and behavioral reactions that are </a:t>
            </a:r>
            <a:r>
              <a:rPr lang="en-US" sz="2800" b="1" i="1" dirty="0">
                <a:solidFill>
                  <a:schemeClr val="accent2"/>
                </a:solidFill>
              </a:rPr>
              <a:t>self-defeating</a:t>
            </a:r>
            <a:r>
              <a:rPr lang="en-US" sz="2800" dirty="0"/>
              <a:t>, unhealthy and undermine our primary goals of </a:t>
            </a:r>
            <a:r>
              <a:rPr lang="en-US" sz="2800" b="1" i="1" dirty="0">
                <a:solidFill>
                  <a:schemeClr val="accent2"/>
                </a:solidFill>
              </a:rPr>
              <a:t>survival</a:t>
            </a:r>
            <a:r>
              <a:rPr lang="en-US" sz="2800" b="1" i="1" dirty="0"/>
              <a:t> </a:t>
            </a:r>
            <a:r>
              <a:rPr lang="en-US" sz="2800" dirty="0"/>
              <a:t>and </a:t>
            </a:r>
            <a:r>
              <a:rPr lang="en-US" sz="2800" b="1" i="1" dirty="0">
                <a:solidFill>
                  <a:schemeClr val="accent2"/>
                </a:solidFill>
              </a:rPr>
              <a:t>happiness</a:t>
            </a:r>
          </a:p>
          <a:p>
            <a:endParaRPr lang="en-US" sz="2800" dirty="0" smtClean="0"/>
          </a:p>
          <a:p>
            <a:r>
              <a:rPr lang="en-US" sz="2800" dirty="0" smtClean="0"/>
              <a:t>Our goals and values are </a:t>
            </a:r>
            <a:r>
              <a:rPr lang="en-US" sz="2800" b="1" i="1" dirty="0" smtClean="0">
                <a:solidFill>
                  <a:schemeClr val="accent2"/>
                </a:solidFill>
              </a:rPr>
              <a:t>subsumed</a:t>
            </a:r>
            <a:r>
              <a:rPr lang="en-US" sz="2800" dirty="0" smtClean="0"/>
              <a:t> under these two overarching goals</a:t>
            </a:r>
          </a:p>
          <a:p>
            <a:endParaRPr lang="en-US" sz="2800" dirty="0"/>
          </a:p>
          <a:p>
            <a:endParaRPr lang="en-US" sz="2800" dirty="0"/>
          </a:p>
        </p:txBody>
      </p:sp>
      <p:sp>
        <p:nvSpPr>
          <p:cNvPr id="4" name="Footer Placeholder 3"/>
          <p:cNvSpPr>
            <a:spLocks noGrp="1"/>
          </p:cNvSpPr>
          <p:nvPr>
            <p:ph type="ftr" sz="quarter" idx="11"/>
          </p:nvPr>
        </p:nvSpPr>
        <p:spPr/>
        <p:txBody>
          <a:bodyPr/>
          <a:lstStyle/>
          <a:p>
            <a:r>
              <a:rPr lang="en-US" dirty="0" smtClean="0"/>
              <a:t>REBTDoctor.com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47373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2477</TotalTime>
  <Words>3924</Words>
  <Application>Microsoft Office PowerPoint</Application>
  <PresentationFormat>Custom</PresentationFormat>
  <Paragraphs>624</Paragraphs>
  <Slides>51</Slides>
  <Notes>42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Vapor Trail</vt:lpstr>
      <vt:lpstr>Rational Emotive Behavior Therapy in the Words of Epictetus</vt:lpstr>
      <vt:lpstr>Thank You Don &amp; Your team</vt:lpstr>
      <vt:lpstr>My Journey to Stoicism</vt:lpstr>
      <vt:lpstr>Stoicism &amp; REBT as Real World Therapies</vt:lpstr>
      <vt:lpstr>Albert Ellis, Ph.D. September 27, 1913 – July 24, 2007</vt:lpstr>
      <vt:lpstr>How REBT relates to those interested in Stoicism</vt:lpstr>
      <vt:lpstr>In the words of Epictetus</vt:lpstr>
      <vt:lpstr>In the words of Epictetus</vt:lpstr>
      <vt:lpstr>Emotional Disturbance Defined &amp; Not Caused by Adversity</vt:lpstr>
      <vt:lpstr>REBT’s ABC Model of Disturbance</vt:lpstr>
      <vt:lpstr>Negative Emotion Can Be healthy &amp; Is Part of Life</vt:lpstr>
      <vt:lpstr>healthy &amp; Unhealthy  negative emotions</vt:lpstr>
      <vt:lpstr>Characteristics of Unhealthy Negative Emotions</vt:lpstr>
      <vt:lpstr>Characteristics of Healthy Negative Emotions</vt:lpstr>
      <vt:lpstr>Examples of healthy &amp; Unhealthy  negative emotions at Work</vt:lpstr>
      <vt:lpstr>In the words of Epictetus</vt:lpstr>
      <vt:lpstr>In the words of Epictetus</vt:lpstr>
      <vt:lpstr>REBT’s View of Acceptance</vt:lpstr>
      <vt:lpstr>In the words of Epictetus</vt:lpstr>
      <vt:lpstr>REBT’s Principle of Emotional Responsibility </vt:lpstr>
      <vt:lpstr>Humans Disturb themselves</vt:lpstr>
      <vt:lpstr>In the Words of Dryden</vt:lpstr>
      <vt:lpstr>In the Words of Epictetus</vt:lpstr>
      <vt:lpstr>REBT’s ABC Model of Disturbance</vt:lpstr>
      <vt:lpstr>Adapting to Adversity &amp;  Having a Tough-Minded stance</vt:lpstr>
      <vt:lpstr>the origins of Disturbance &amp; the Human Condition</vt:lpstr>
      <vt:lpstr>Human Limitations &amp; the Human Condition</vt:lpstr>
      <vt:lpstr>In the words of Epictetus</vt:lpstr>
      <vt:lpstr>Work And Practice required Due to our Biological Tendencies </vt:lpstr>
      <vt:lpstr>Psychotherapy as Psychoeducation</vt:lpstr>
      <vt:lpstr>In the Words of Epictetus</vt:lpstr>
      <vt:lpstr>On Making Therapeutic Progress</vt:lpstr>
      <vt:lpstr>REBT’s Four Irrational Attitudes</vt:lpstr>
      <vt:lpstr>Rigid Attitude at the Core of Emotional Disturbance</vt:lpstr>
      <vt:lpstr>In the Words of Ellis</vt:lpstr>
      <vt:lpstr>Three Musts In The words of Ellis</vt:lpstr>
      <vt:lpstr>Three Extreme Derivative Attitudes</vt:lpstr>
      <vt:lpstr>Flexible Attitudes AT The core of emotional health</vt:lpstr>
      <vt:lpstr>Non-Extreme Attitudes Derive from Flexible Attitude</vt:lpstr>
      <vt:lpstr>Bottom line of REBT</vt:lpstr>
      <vt:lpstr>In the Words of Epictetus</vt:lpstr>
      <vt:lpstr>In the Words of Epictetus</vt:lpstr>
      <vt:lpstr>In the words of Epictetus</vt:lpstr>
      <vt:lpstr>REBT’s philosophical Values</vt:lpstr>
      <vt:lpstr>REBT’s philosophical Values</vt:lpstr>
      <vt:lpstr>ReBT’s Philosophical Values</vt:lpstr>
      <vt:lpstr>In the words of Epictetus</vt:lpstr>
      <vt:lpstr>Your Take Home and My Wish</vt:lpstr>
      <vt:lpstr>Rational Emotive Behavior Therapy – A Newcomer’s Guide</vt:lpstr>
      <vt:lpstr>REBT Core Principles Wallet Cards</vt:lpstr>
      <vt:lpstr>To Learn More About REBT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 Emotive Behavior Therapy in the Words of Epictetus</dc:title>
  <dc:creator>Walter Matweychuk</dc:creator>
  <cp:lastModifiedBy>Walter J. Matweychuk, Ph.D.</cp:lastModifiedBy>
  <cp:revision>158</cp:revision>
  <cp:lastPrinted>2017-10-09T12:59:28Z</cp:lastPrinted>
  <dcterms:created xsi:type="dcterms:W3CDTF">2017-07-29T13:32:32Z</dcterms:created>
  <dcterms:modified xsi:type="dcterms:W3CDTF">2017-10-09T14:23:12Z</dcterms:modified>
</cp:coreProperties>
</file>